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9" d="100"/>
          <a:sy n="89" d="100"/>
        </p:scale>
        <p:origin x="43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3/9/2019</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95269" y="942536"/>
            <a:ext cx="9001462" cy="4501662"/>
          </a:xfrm>
        </p:spPr>
        <p:txBody>
          <a:bodyPr>
            <a:normAutofit lnSpcReduction="10000"/>
          </a:bodyPr>
          <a:lstStyle/>
          <a:p>
            <a:r>
              <a:rPr lang="en-US" sz="32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Project Topic : School admission Management System</a:t>
            </a:r>
          </a:p>
          <a:p>
            <a:endParaRPr 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a:p>
            <a:r>
              <a:rPr 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Group No. : 28</a:t>
            </a:r>
          </a:p>
          <a:p>
            <a:endParaRPr 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a:p>
            <a:r>
              <a:rPr 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Name Of Students </a:t>
            </a:r>
            <a:r>
              <a:rPr 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t>
            </a:r>
            <a:r>
              <a:rPr lang="en-US" b="1" cap="all" dirty="0" err="1">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Omkar</a:t>
            </a:r>
            <a:r>
              <a:rPr 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a:t>
            </a:r>
            <a:r>
              <a:rPr lang="en-US" b="1" cap="all" dirty="0" err="1">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Sathe</a:t>
            </a:r>
            <a:endParaRPr 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a:p>
            <a:r>
              <a:rPr 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a:t>
            </a:r>
            <a:r>
              <a:rPr lang="en-US"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a:t>
            </a:r>
            <a:r>
              <a:rPr lang="en-US" b="1" cap="all" dirty="0" err="1"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Hrishikesh</a:t>
            </a:r>
            <a:r>
              <a:rPr lang="en-US"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a:t>
            </a:r>
            <a:r>
              <a:rPr lang="en-US" b="1" cap="all" dirty="0" err="1">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Jagtap</a:t>
            </a:r>
            <a:endParaRPr 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a:p>
            <a:r>
              <a:rPr lang="en-U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a:t>
            </a:r>
          </a:p>
          <a:p>
            <a:endParaRPr lang="en-US" dirty="0"/>
          </a:p>
        </p:txBody>
      </p:sp>
    </p:spTree>
    <p:extLst>
      <p:ext uri="{BB962C8B-B14F-4D97-AF65-F5344CB8AC3E}">
        <p14:creationId xmlns:p14="http://schemas.microsoft.com/office/powerpoint/2010/main" val="915979974"/>
      </p:ext>
    </p:extLst>
  </p:cSld>
  <p:clrMapOvr>
    <a:masterClrMapping/>
  </p:clrMapOvr>
  <mc:AlternateContent xmlns:mc="http://schemas.openxmlformats.org/markup-compatibility/2006" xmlns:p14="http://schemas.microsoft.com/office/powerpoint/2010/main">
    <mc:Choice Requires="p14">
      <p:transition spd="slow" p14:dur="2000" advTm="2514"/>
    </mc:Choice>
    <mc:Fallback xmlns="">
      <p:transition spd="slow" advTm="25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7522" y="382318"/>
            <a:ext cx="4234983" cy="923330"/>
          </a:xfrm>
          <a:prstGeom prst="rect">
            <a:avLst/>
          </a:prstGeom>
          <a:noFill/>
        </p:spPr>
        <p:txBody>
          <a:bodyPr wrap="square" rtlCol="0">
            <a:spAutoFit/>
          </a:bodyPr>
          <a:lstStyle/>
          <a:p>
            <a:r>
              <a:rPr lang="en-US" dirty="0">
                <a:solidFill>
                  <a:schemeClr val="accent4"/>
                </a:solidFill>
              </a:rPr>
              <a:t>Table no. 3</a:t>
            </a:r>
          </a:p>
          <a:p>
            <a:r>
              <a:rPr lang="en-US" dirty="0">
                <a:solidFill>
                  <a:schemeClr val="accent4"/>
                </a:solidFill>
              </a:rPr>
              <a:t>Sixth Standard Admission Master</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80366909"/>
              </p:ext>
            </p:extLst>
          </p:nvPr>
        </p:nvGraphicFramePr>
        <p:xfrm>
          <a:off x="857522" y="1570277"/>
          <a:ext cx="10481038" cy="3958331"/>
        </p:xfrm>
        <a:graphic>
          <a:graphicData uri="http://schemas.openxmlformats.org/drawingml/2006/table">
            <a:tbl>
              <a:tblPr firstRow="1" firstCol="1" bandRow="1">
                <a:tableStyleId>{5C22544A-7EE6-4342-B048-85BDC9FD1C3A}</a:tableStyleId>
              </a:tblPr>
              <a:tblGrid>
                <a:gridCol w="1963947">
                  <a:extLst>
                    <a:ext uri="{9D8B030D-6E8A-4147-A177-3AD203B41FA5}">
                      <a16:colId xmlns:a16="http://schemas.microsoft.com/office/drawing/2014/main" xmlns="" val="3902881270"/>
                    </a:ext>
                  </a:extLst>
                </a:gridCol>
                <a:gridCol w="1961849">
                  <a:extLst>
                    <a:ext uri="{9D8B030D-6E8A-4147-A177-3AD203B41FA5}">
                      <a16:colId xmlns:a16="http://schemas.microsoft.com/office/drawing/2014/main" xmlns="" val="1038555409"/>
                    </a:ext>
                  </a:extLst>
                </a:gridCol>
                <a:gridCol w="1761360">
                  <a:extLst>
                    <a:ext uri="{9D8B030D-6E8A-4147-A177-3AD203B41FA5}">
                      <a16:colId xmlns:a16="http://schemas.microsoft.com/office/drawing/2014/main" xmlns="" val="1777537749"/>
                    </a:ext>
                  </a:extLst>
                </a:gridCol>
                <a:gridCol w="1794950">
                  <a:extLst>
                    <a:ext uri="{9D8B030D-6E8A-4147-A177-3AD203B41FA5}">
                      <a16:colId xmlns:a16="http://schemas.microsoft.com/office/drawing/2014/main" xmlns="" val="614987737"/>
                    </a:ext>
                  </a:extLst>
                </a:gridCol>
                <a:gridCol w="2998932">
                  <a:extLst>
                    <a:ext uri="{9D8B030D-6E8A-4147-A177-3AD203B41FA5}">
                      <a16:colId xmlns:a16="http://schemas.microsoft.com/office/drawing/2014/main" xmlns="" val="1534830364"/>
                    </a:ext>
                  </a:extLst>
                </a:gridCol>
              </a:tblGrid>
              <a:tr h="304487">
                <a:tc>
                  <a:txBody>
                    <a:bodyPr/>
                    <a:lstStyle/>
                    <a:p>
                      <a:pPr marL="0" marR="0">
                        <a:lnSpc>
                          <a:spcPct val="115000"/>
                        </a:lnSpc>
                        <a:spcBef>
                          <a:spcPts val="0"/>
                        </a:spcBef>
                        <a:spcAft>
                          <a:spcPts val="0"/>
                        </a:spcAft>
                      </a:pPr>
                      <a:r>
                        <a:rPr lang="en-US" sz="1400">
                          <a:effectLst/>
                        </a:rPr>
                        <a:t>Column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Datatype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114302489"/>
                  </a:ext>
                </a:extLst>
              </a:tr>
              <a:tr h="304487">
                <a:tc>
                  <a:txBody>
                    <a:bodyPr/>
                    <a:lstStyle/>
                    <a:p>
                      <a:pPr marL="0" marR="0">
                        <a:lnSpc>
                          <a:spcPct val="115000"/>
                        </a:lnSpc>
                        <a:spcBef>
                          <a:spcPts val="0"/>
                        </a:spcBef>
                        <a:spcAft>
                          <a:spcPts val="0"/>
                        </a:spcAft>
                      </a:pPr>
                      <a:r>
                        <a:rPr lang="en-US" sz="1400">
                          <a:effectLst/>
                        </a:rPr>
                        <a:t>Stud_id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Primary key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130062070"/>
                  </a:ext>
                </a:extLst>
              </a:tr>
              <a:tr h="304487">
                <a:tc>
                  <a:txBody>
                    <a:bodyPr/>
                    <a:lstStyle/>
                    <a:p>
                      <a:pPr marL="0" marR="0">
                        <a:lnSpc>
                          <a:spcPct val="115000"/>
                        </a:lnSpc>
                        <a:spcBef>
                          <a:spcPts val="0"/>
                        </a:spcBef>
                        <a:spcAft>
                          <a:spcPts val="0"/>
                        </a:spcAft>
                      </a:pPr>
                      <a:r>
                        <a:rPr lang="en-US" sz="1400" dirty="0" err="1">
                          <a:effectLst/>
                        </a:rPr>
                        <a:t>Stud_fname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 First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30250114"/>
                  </a:ext>
                </a:extLst>
              </a:tr>
              <a:tr h="304487">
                <a:tc>
                  <a:txBody>
                    <a:bodyPr/>
                    <a:lstStyle/>
                    <a:p>
                      <a:pPr marL="0" marR="0">
                        <a:lnSpc>
                          <a:spcPct val="115000"/>
                        </a:lnSpc>
                        <a:spcBef>
                          <a:spcPts val="0"/>
                        </a:spcBef>
                        <a:spcAft>
                          <a:spcPts val="0"/>
                        </a:spcAft>
                      </a:pPr>
                      <a:r>
                        <a:rPr lang="en-US" sz="1400">
                          <a:effectLst/>
                        </a:rPr>
                        <a:t>Stud_mname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 Middle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505004857"/>
                  </a:ext>
                </a:extLst>
              </a:tr>
              <a:tr h="304487">
                <a:tc>
                  <a:txBody>
                    <a:bodyPr/>
                    <a:lstStyle/>
                    <a:p>
                      <a:pPr marL="0" marR="0">
                        <a:lnSpc>
                          <a:spcPct val="115000"/>
                        </a:lnSpc>
                        <a:spcBef>
                          <a:spcPts val="0"/>
                        </a:spcBef>
                        <a:spcAft>
                          <a:spcPts val="0"/>
                        </a:spcAft>
                      </a:pPr>
                      <a:r>
                        <a:rPr lang="en-US" sz="1400">
                          <a:effectLst/>
                        </a:rPr>
                        <a:t>Stud_surname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StudentSurname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606052383"/>
                  </a:ext>
                </a:extLst>
              </a:tr>
              <a:tr h="304487">
                <a:tc>
                  <a:txBody>
                    <a:bodyPr/>
                    <a:lstStyle/>
                    <a:p>
                      <a:pPr marL="0" marR="0">
                        <a:lnSpc>
                          <a:spcPct val="115000"/>
                        </a:lnSpc>
                        <a:spcBef>
                          <a:spcPts val="0"/>
                        </a:spcBef>
                        <a:spcAft>
                          <a:spcPts val="0"/>
                        </a:spcAft>
                      </a:pPr>
                      <a:r>
                        <a:rPr lang="en-US" sz="1400" dirty="0" err="1">
                          <a:effectLst/>
                        </a:rPr>
                        <a:t>dob</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Date of Birth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61658243"/>
                  </a:ext>
                </a:extLst>
              </a:tr>
              <a:tr h="304487">
                <a:tc>
                  <a:txBody>
                    <a:bodyPr/>
                    <a:lstStyle/>
                    <a:p>
                      <a:pPr marL="0" marR="0">
                        <a:lnSpc>
                          <a:spcPct val="115000"/>
                        </a:lnSpc>
                        <a:spcBef>
                          <a:spcPts val="0"/>
                        </a:spcBef>
                        <a:spcAft>
                          <a:spcPts val="0"/>
                        </a:spcAft>
                      </a:pPr>
                      <a:r>
                        <a:rPr lang="en-US" sz="1400">
                          <a:effectLst/>
                        </a:rPr>
                        <a:t>contact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Contact 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675182311"/>
                  </a:ext>
                </a:extLst>
              </a:tr>
              <a:tr h="304487">
                <a:tc>
                  <a:txBody>
                    <a:bodyPr/>
                    <a:lstStyle/>
                    <a:p>
                      <a:pPr marL="0" marR="0">
                        <a:lnSpc>
                          <a:spcPct val="115000"/>
                        </a:lnSpc>
                        <a:spcBef>
                          <a:spcPts val="0"/>
                        </a:spcBef>
                        <a:spcAft>
                          <a:spcPts val="0"/>
                        </a:spcAft>
                      </a:pPr>
                      <a:r>
                        <a:rPr lang="en-US" sz="1400">
                          <a:effectLst/>
                        </a:rPr>
                        <a:t>address1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Address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521232929"/>
                  </a:ext>
                </a:extLst>
              </a:tr>
              <a:tr h="304487">
                <a:tc>
                  <a:txBody>
                    <a:bodyPr/>
                    <a:lstStyle/>
                    <a:p>
                      <a:pPr marL="0" marR="0">
                        <a:lnSpc>
                          <a:spcPct val="115000"/>
                        </a:lnSpc>
                        <a:spcBef>
                          <a:spcPts val="0"/>
                        </a:spcBef>
                        <a:spcAft>
                          <a:spcPts val="0"/>
                        </a:spcAft>
                      </a:pPr>
                      <a:r>
                        <a:rPr lang="en-US" sz="1400">
                          <a:effectLst/>
                        </a:rPr>
                        <a:t>address2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Address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16173222"/>
                  </a:ext>
                </a:extLst>
              </a:tr>
              <a:tr h="304487">
                <a:tc>
                  <a:txBody>
                    <a:bodyPr/>
                    <a:lstStyle/>
                    <a:p>
                      <a:pPr marL="0" marR="0">
                        <a:lnSpc>
                          <a:spcPct val="115000"/>
                        </a:lnSpc>
                        <a:spcBef>
                          <a:spcPts val="0"/>
                        </a:spcBef>
                        <a:spcAft>
                          <a:spcPts val="0"/>
                        </a:spcAft>
                      </a:pPr>
                      <a:r>
                        <a:rPr lang="en-US" sz="1400">
                          <a:effectLst/>
                        </a:rPr>
                        <a:t>houseno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House 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21891705"/>
                  </a:ext>
                </a:extLst>
              </a:tr>
              <a:tr h="304487">
                <a:tc>
                  <a:txBody>
                    <a:bodyPr/>
                    <a:lstStyle/>
                    <a:p>
                      <a:pPr marL="0" marR="0">
                        <a:lnSpc>
                          <a:spcPct val="115000"/>
                        </a:lnSpc>
                        <a:spcBef>
                          <a:spcPts val="0"/>
                        </a:spcBef>
                        <a:spcAft>
                          <a:spcPts val="0"/>
                        </a:spcAft>
                      </a:pPr>
                      <a:r>
                        <a:rPr lang="en-US" sz="1400">
                          <a:effectLst/>
                        </a:rPr>
                        <a:t>pincode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Pincode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935389073"/>
                  </a:ext>
                </a:extLst>
              </a:tr>
              <a:tr h="304487">
                <a:tc>
                  <a:txBody>
                    <a:bodyPr/>
                    <a:lstStyle/>
                    <a:p>
                      <a:pPr marL="0" marR="0">
                        <a:lnSpc>
                          <a:spcPct val="115000"/>
                        </a:lnSpc>
                        <a:spcBef>
                          <a:spcPts val="0"/>
                        </a:spcBef>
                        <a:spcAft>
                          <a:spcPts val="0"/>
                        </a:spcAft>
                      </a:pPr>
                      <a:r>
                        <a:rPr lang="en-US" sz="1400">
                          <a:effectLst/>
                        </a:rPr>
                        <a:t>medium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Medium for admission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894028231"/>
                  </a:ext>
                </a:extLst>
              </a:tr>
              <a:tr h="304487">
                <a:tc>
                  <a:txBody>
                    <a:bodyPr/>
                    <a:lstStyle/>
                    <a:p>
                      <a:pPr marL="0" marR="0">
                        <a:lnSpc>
                          <a:spcPct val="115000"/>
                        </a:lnSpc>
                        <a:spcBef>
                          <a:spcPts val="0"/>
                        </a:spcBef>
                        <a:spcAft>
                          <a:spcPts val="0"/>
                        </a:spcAft>
                      </a:pPr>
                      <a:r>
                        <a:rPr lang="en-US" sz="1400">
                          <a:effectLst/>
                        </a:rPr>
                        <a:t>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Text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Picture of students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016675790"/>
                  </a:ext>
                </a:extLst>
              </a:tr>
            </a:tbl>
          </a:graphicData>
        </a:graphic>
      </p:graphicFrame>
    </p:spTree>
    <p:extLst>
      <p:ext uri="{BB962C8B-B14F-4D97-AF65-F5344CB8AC3E}">
        <p14:creationId xmlns:p14="http://schemas.microsoft.com/office/powerpoint/2010/main" val="325730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0668602"/>
              </p:ext>
            </p:extLst>
          </p:nvPr>
        </p:nvGraphicFramePr>
        <p:xfrm>
          <a:off x="857522" y="1795362"/>
          <a:ext cx="10481038" cy="4239677"/>
        </p:xfrm>
        <a:graphic>
          <a:graphicData uri="http://schemas.openxmlformats.org/drawingml/2006/table">
            <a:tbl>
              <a:tblPr firstRow="1" firstCol="1" bandRow="1">
                <a:tableStyleId>{5C22544A-7EE6-4342-B048-85BDC9FD1C3A}</a:tableStyleId>
              </a:tblPr>
              <a:tblGrid>
                <a:gridCol w="1963947">
                  <a:extLst>
                    <a:ext uri="{9D8B030D-6E8A-4147-A177-3AD203B41FA5}">
                      <a16:colId xmlns:a16="http://schemas.microsoft.com/office/drawing/2014/main" xmlns="" val="3902881270"/>
                    </a:ext>
                  </a:extLst>
                </a:gridCol>
                <a:gridCol w="1961849">
                  <a:extLst>
                    <a:ext uri="{9D8B030D-6E8A-4147-A177-3AD203B41FA5}">
                      <a16:colId xmlns:a16="http://schemas.microsoft.com/office/drawing/2014/main" xmlns="" val="1038555409"/>
                    </a:ext>
                  </a:extLst>
                </a:gridCol>
                <a:gridCol w="1761360">
                  <a:extLst>
                    <a:ext uri="{9D8B030D-6E8A-4147-A177-3AD203B41FA5}">
                      <a16:colId xmlns:a16="http://schemas.microsoft.com/office/drawing/2014/main" xmlns="" val="1777537749"/>
                    </a:ext>
                  </a:extLst>
                </a:gridCol>
                <a:gridCol w="1794950">
                  <a:extLst>
                    <a:ext uri="{9D8B030D-6E8A-4147-A177-3AD203B41FA5}">
                      <a16:colId xmlns:a16="http://schemas.microsoft.com/office/drawing/2014/main" xmlns="" val="614987737"/>
                    </a:ext>
                  </a:extLst>
                </a:gridCol>
                <a:gridCol w="2998932">
                  <a:extLst>
                    <a:ext uri="{9D8B030D-6E8A-4147-A177-3AD203B41FA5}">
                      <a16:colId xmlns:a16="http://schemas.microsoft.com/office/drawing/2014/main" xmlns="" val="1534830364"/>
                    </a:ext>
                  </a:extLst>
                </a:gridCol>
              </a:tblGrid>
              <a:tr h="326129">
                <a:tc>
                  <a:txBody>
                    <a:bodyPr/>
                    <a:lstStyle/>
                    <a:p>
                      <a:pPr marL="0" marR="0">
                        <a:lnSpc>
                          <a:spcPct val="115000"/>
                        </a:lnSpc>
                        <a:spcBef>
                          <a:spcPts val="0"/>
                        </a:spcBef>
                        <a:spcAft>
                          <a:spcPts val="0"/>
                        </a:spcAft>
                      </a:pPr>
                      <a:r>
                        <a:rPr lang="en-US" sz="1400" dirty="0">
                          <a:effectLst/>
                        </a:rPr>
                        <a:t>Column 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Datatype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114302489"/>
                  </a:ext>
                </a:extLst>
              </a:tr>
              <a:tr h="326129">
                <a:tc>
                  <a:txBody>
                    <a:bodyPr/>
                    <a:lstStyle/>
                    <a:p>
                      <a:pPr marL="0" marR="0">
                        <a:lnSpc>
                          <a:spcPct val="115000"/>
                        </a:lnSpc>
                        <a:spcBef>
                          <a:spcPts val="0"/>
                        </a:spcBef>
                        <a:spcAft>
                          <a:spcPts val="0"/>
                        </a:spcAft>
                      </a:pPr>
                      <a:r>
                        <a:rPr lang="en-US" sz="1400">
                          <a:effectLst/>
                        </a:rPr>
                        <a:t>Stud_id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Primary key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130062070"/>
                  </a:ext>
                </a:extLst>
              </a:tr>
              <a:tr h="326129">
                <a:tc>
                  <a:txBody>
                    <a:bodyPr/>
                    <a:lstStyle/>
                    <a:p>
                      <a:pPr marL="0" marR="0">
                        <a:lnSpc>
                          <a:spcPct val="115000"/>
                        </a:lnSpc>
                        <a:spcBef>
                          <a:spcPts val="0"/>
                        </a:spcBef>
                        <a:spcAft>
                          <a:spcPts val="0"/>
                        </a:spcAft>
                      </a:pPr>
                      <a:r>
                        <a:rPr lang="en-US" sz="1400" dirty="0" err="1">
                          <a:effectLst/>
                        </a:rPr>
                        <a:t>Stud_fname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 First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30250114"/>
                  </a:ext>
                </a:extLst>
              </a:tr>
              <a:tr h="326129">
                <a:tc>
                  <a:txBody>
                    <a:bodyPr/>
                    <a:lstStyle/>
                    <a:p>
                      <a:pPr marL="0" marR="0">
                        <a:lnSpc>
                          <a:spcPct val="115000"/>
                        </a:lnSpc>
                        <a:spcBef>
                          <a:spcPts val="0"/>
                        </a:spcBef>
                        <a:spcAft>
                          <a:spcPts val="0"/>
                        </a:spcAft>
                      </a:pPr>
                      <a:r>
                        <a:rPr lang="en-US" sz="1400">
                          <a:effectLst/>
                        </a:rPr>
                        <a:t>Stud_mname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 Middle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505004857"/>
                  </a:ext>
                </a:extLst>
              </a:tr>
              <a:tr h="326129">
                <a:tc>
                  <a:txBody>
                    <a:bodyPr/>
                    <a:lstStyle/>
                    <a:p>
                      <a:pPr marL="0" marR="0">
                        <a:lnSpc>
                          <a:spcPct val="115000"/>
                        </a:lnSpc>
                        <a:spcBef>
                          <a:spcPts val="0"/>
                        </a:spcBef>
                        <a:spcAft>
                          <a:spcPts val="0"/>
                        </a:spcAft>
                      </a:pPr>
                      <a:r>
                        <a:rPr lang="en-US" sz="1400">
                          <a:effectLst/>
                        </a:rPr>
                        <a:t>Stud_surname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StudentSurname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606052383"/>
                  </a:ext>
                </a:extLst>
              </a:tr>
              <a:tr h="326129">
                <a:tc>
                  <a:txBody>
                    <a:bodyPr/>
                    <a:lstStyle/>
                    <a:p>
                      <a:pPr marL="0" marR="0">
                        <a:lnSpc>
                          <a:spcPct val="115000"/>
                        </a:lnSpc>
                        <a:spcBef>
                          <a:spcPts val="0"/>
                        </a:spcBef>
                        <a:spcAft>
                          <a:spcPts val="0"/>
                        </a:spcAft>
                      </a:pPr>
                      <a:r>
                        <a:rPr lang="en-US" sz="1400">
                          <a:effectLst/>
                        </a:rPr>
                        <a:t>dob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Date of Birth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61658243"/>
                  </a:ext>
                </a:extLst>
              </a:tr>
              <a:tr h="326129">
                <a:tc>
                  <a:txBody>
                    <a:bodyPr/>
                    <a:lstStyle/>
                    <a:p>
                      <a:pPr marL="0" marR="0">
                        <a:lnSpc>
                          <a:spcPct val="115000"/>
                        </a:lnSpc>
                        <a:spcBef>
                          <a:spcPts val="0"/>
                        </a:spcBef>
                        <a:spcAft>
                          <a:spcPts val="0"/>
                        </a:spcAft>
                      </a:pPr>
                      <a:r>
                        <a:rPr lang="en-US" sz="1400">
                          <a:effectLst/>
                        </a:rPr>
                        <a:t>contact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Contact 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675182311"/>
                  </a:ext>
                </a:extLst>
              </a:tr>
              <a:tr h="326129">
                <a:tc>
                  <a:txBody>
                    <a:bodyPr/>
                    <a:lstStyle/>
                    <a:p>
                      <a:pPr marL="0" marR="0">
                        <a:lnSpc>
                          <a:spcPct val="115000"/>
                        </a:lnSpc>
                        <a:spcBef>
                          <a:spcPts val="0"/>
                        </a:spcBef>
                        <a:spcAft>
                          <a:spcPts val="0"/>
                        </a:spcAft>
                      </a:pPr>
                      <a:r>
                        <a:rPr lang="en-US" sz="1400">
                          <a:effectLst/>
                        </a:rPr>
                        <a:t>address1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Address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521232929"/>
                  </a:ext>
                </a:extLst>
              </a:tr>
              <a:tr h="326129">
                <a:tc>
                  <a:txBody>
                    <a:bodyPr/>
                    <a:lstStyle/>
                    <a:p>
                      <a:pPr marL="0" marR="0">
                        <a:lnSpc>
                          <a:spcPct val="115000"/>
                        </a:lnSpc>
                        <a:spcBef>
                          <a:spcPts val="0"/>
                        </a:spcBef>
                        <a:spcAft>
                          <a:spcPts val="0"/>
                        </a:spcAft>
                      </a:pPr>
                      <a:r>
                        <a:rPr lang="en-US" sz="1400">
                          <a:effectLst/>
                        </a:rPr>
                        <a:t>address2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Address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16173222"/>
                  </a:ext>
                </a:extLst>
              </a:tr>
              <a:tr h="326129">
                <a:tc>
                  <a:txBody>
                    <a:bodyPr/>
                    <a:lstStyle/>
                    <a:p>
                      <a:pPr marL="0" marR="0">
                        <a:lnSpc>
                          <a:spcPct val="115000"/>
                        </a:lnSpc>
                        <a:spcBef>
                          <a:spcPts val="0"/>
                        </a:spcBef>
                        <a:spcAft>
                          <a:spcPts val="0"/>
                        </a:spcAft>
                      </a:pPr>
                      <a:r>
                        <a:rPr lang="en-US" sz="1400">
                          <a:effectLst/>
                        </a:rPr>
                        <a:t>houseno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House 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21891705"/>
                  </a:ext>
                </a:extLst>
              </a:tr>
              <a:tr h="326129">
                <a:tc>
                  <a:txBody>
                    <a:bodyPr/>
                    <a:lstStyle/>
                    <a:p>
                      <a:pPr marL="0" marR="0">
                        <a:lnSpc>
                          <a:spcPct val="115000"/>
                        </a:lnSpc>
                        <a:spcBef>
                          <a:spcPts val="0"/>
                        </a:spcBef>
                        <a:spcAft>
                          <a:spcPts val="0"/>
                        </a:spcAft>
                      </a:pPr>
                      <a:r>
                        <a:rPr lang="en-US" sz="1400">
                          <a:effectLst/>
                        </a:rPr>
                        <a:t>pincode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Pincode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935389073"/>
                  </a:ext>
                </a:extLst>
              </a:tr>
              <a:tr h="326129">
                <a:tc>
                  <a:txBody>
                    <a:bodyPr/>
                    <a:lstStyle/>
                    <a:p>
                      <a:pPr marL="0" marR="0">
                        <a:lnSpc>
                          <a:spcPct val="115000"/>
                        </a:lnSpc>
                        <a:spcBef>
                          <a:spcPts val="0"/>
                        </a:spcBef>
                        <a:spcAft>
                          <a:spcPts val="0"/>
                        </a:spcAft>
                      </a:pPr>
                      <a:r>
                        <a:rPr lang="en-US" sz="1400">
                          <a:effectLst/>
                        </a:rPr>
                        <a:t>medium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Medium for admission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894028231"/>
                  </a:ext>
                </a:extLst>
              </a:tr>
              <a:tr h="326129">
                <a:tc>
                  <a:txBody>
                    <a:bodyPr/>
                    <a:lstStyle/>
                    <a:p>
                      <a:pPr marL="0" marR="0">
                        <a:lnSpc>
                          <a:spcPct val="115000"/>
                        </a:lnSpc>
                        <a:spcBef>
                          <a:spcPts val="0"/>
                        </a:spcBef>
                        <a:spcAft>
                          <a:spcPts val="0"/>
                        </a:spcAft>
                      </a:pPr>
                      <a:r>
                        <a:rPr lang="en-US" sz="1400">
                          <a:effectLst/>
                        </a:rPr>
                        <a:t>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Text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Picture of students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016675790"/>
                  </a:ext>
                </a:extLst>
              </a:tr>
            </a:tbl>
          </a:graphicData>
        </a:graphic>
      </p:graphicFrame>
      <p:sp>
        <p:nvSpPr>
          <p:cNvPr id="5" name="TextBox 4"/>
          <p:cNvSpPr txBox="1"/>
          <p:nvPr/>
        </p:nvSpPr>
        <p:spPr>
          <a:xfrm>
            <a:off x="857522" y="382318"/>
            <a:ext cx="4234983" cy="923330"/>
          </a:xfrm>
          <a:prstGeom prst="rect">
            <a:avLst/>
          </a:prstGeom>
          <a:noFill/>
        </p:spPr>
        <p:txBody>
          <a:bodyPr wrap="square" rtlCol="0">
            <a:spAutoFit/>
          </a:bodyPr>
          <a:lstStyle/>
          <a:p>
            <a:r>
              <a:rPr lang="en-US" dirty="0">
                <a:solidFill>
                  <a:schemeClr val="accent4"/>
                </a:solidFill>
              </a:rPr>
              <a:t>Table no. 4</a:t>
            </a:r>
          </a:p>
          <a:p>
            <a:r>
              <a:rPr lang="en-US" dirty="0">
                <a:solidFill>
                  <a:schemeClr val="accent4"/>
                </a:solidFill>
              </a:rPr>
              <a:t>Seventh Standard Admission Master</a:t>
            </a:r>
          </a:p>
          <a:p>
            <a:endParaRPr lang="en-US" dirty="0"/>
          </a:p>
        </p:txBody>
      </p:sp>
    </p:spTree>
    <p:extLst>
      <p:ext uri="{BB962C8B-B14F-4D97-AF65-F5344CB8AC3E}">
        <p14:creationId xmlns:p14="http://schemas.microsoft.com/office/powerpoint/2010/main" val="252387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7522" y="382318"/>
            <a:ext cx="4234983" cy="923330"/>
          </a:xfrm>
          <a:prstGeom prst="rect">
            <a:avLst/>
          </a:prstGeom>
          <a:noFill/>
        </p:spPr>
        <p:txBody>
          <a:bodyPr wrap="square" rtlCol="0">
            <a:spAutoFit/>
          </a:bodyPr>
          <a:lstStyle/>
          <a:p>
            <a:r>
              <a:rPr lang="en-US" dirty="0">
                <a:solidFill>
                  <a:schemeClr val="accent4"/>
                </a:solidFill>
              </a:rPr>
              <a:t>Table no. 5</a:t>
            </a:r>
          </a:p>
          <a:p>
            <a:r>
              <a:rPr lang="en-US" dirty="0">
                <a:solidFill>
                  <a:schemeClr val="accent4"/>
                </a:solidFill>
              </a:rPr>
              <a:t>Eighth Standard Admission Master</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7983270"/>
              </p:ext>
            </p:extLst>
          </p:nvPr>
        </p:nvGraphicFramePr>
        <p:xfrm>
          <a:off x="857522" y="1795362"/>
          <a:ext cx="10481038" cy="4239677"/>
        </p:xfrm>
        <a:graphic>
          <a:graphicData uri="http://schemas.openxmlformats.org/drawingml/2006/table">
            <a:tbl>
              <a:tblPr firstRow="1" firstCol="1" bandRow="1">
                <a:tableStyleId>{5C22544A-7EE6-4342-B048-85BDC9FD1C3A}</a:tableStyleId>
              </a:tblPr>
              <a:tblGrid>
                <a:gridCol w="1963947">
                  <a:extLst>
                    <a:ext uri="{9D8B030D-6E8A-4147-A177-3AD203B41FA5}">
                      <a16:colId xmlns:a16="http://schemas.microsoft.com/office/drawing/2014/main" xmlns="" val="3902881270"/>
                    </a:ext>
                  </a:extLst>
                </a:gridCol>
                <a:gridCol w="1961849">
                  <a:extLst>
                    <a:ext uri="{9D8B030D-6E8A-4147-A177-3AD203B41FA5}">
                      <a16:colId xmlns:a16="http://schemas.microsoft.com/office/drawing/2014/main" xmlns="" val="1038555409"/>
                    </a:ext>
                  </a:extLst>
                </a:gridCol>
                <a:gridCol w="1761360">
                  <a:extLst>
                    <a:ext uri="{9D8B030D-6E8A-4147-A177-3AD203B41FA5}">
                      <a16:colId xmlns:a16="http://schemas.microsoft.com/office/drawing/2014/main" xmlns="" val="1777537749"/>
                    </a:ext>
                  </a:extLst>
                </a:gridCol>
                <a:gridCol w="1794950">
                  <a:extLst>
                    <a:ext uri="{9D8B030D-6E8A-4147-A177-3AD203B41FA5}">
                      <a16:colId xmlns:a16="http://schemas.microsoft.com/office/drawing/2014/main" xmlns="" val="614987737"/>
                    </a:ext>
                  </a:extLst>
                </a:gridCol>
                <a:gridCol w="2998932">
                  <a:extLst>
                    <a:ext uri="{9D8B030D-6E8A-4147-A177-3AD203B41FA5}">
                      <a16:colId xmlns:a16="http://schemas.microsoft.com/office/drawing/2014/main" xmlns="" val="1534830364"/>
                    </a:ext>
                  </a:extLst>
                </a:gridCol>
              </a:tblGrid>
              <a:tr h="326129">
                <a:tc>
                  <a:txBody>
                    <a:bodyPr/>
                    <a:lstStyle/>
                    <a:p>
                      <a:pPr marL="0" marR="0">
                        <a:lnSpc>
                          <a:spcPct val="115000"/>
                        </a:lnSpc>
                        <a:spcBef>
                          <a:spcPts val="0"/>
                        </a:spcBef>
                        <a:spcAft>
                          <a:spcPts val="0"/>
                        </a:spcAft>
                      </a:pPr>
                      <a:r>
                        <a:rPr lang="en-US" sz="1400" dirty="0">
                          <a:effectLst/>
                        </a:rPr>
                        <a:t>Column 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Datatype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114302489"/>
                  </a:ext>
                </a:extLst>
              </a:tr>
              <a:tr h="326129">
                <a:tc>
                  <a:txBody>
                    <a:bodyPr/>
                    <a:lstStyle/>
                    <a:p>
                      <a:pPr marL="0" marR="0">
                        <a:lnSpc>
                          <a:spcPct val="115000"/>
                        </a:lnSpc>
                        <a:spcBef>
                          <a:spcPts val="0"/>
                        </a:spcBef>
                        <a:spcAft>
                          <a:spcPts val="0"/>
                        </a:spcAft>
                      </a:pPr>
                      <a:r>
                        <a:rPr lang="en-US" sz="1400">
                          <a:effectLst/>
                        </a:rPr>
                        <a:t>Stud_id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Primary key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130062070"/>
                  </a:ext>
                </a:extLst>
              </a:tr>
              <a:tr h="326129">
                <a:tc>
                  <a:txBody>
                    <a:bodyPr/>
                    <a:lstStyle/>
                    <a:p>
                      <a:pPr marL="0" marR="0">
                        <a:lnSpc>
                          <a:spcPct val="115000"/>
                        </a:lnSpc>
                        <a:spcBef>
                          <a:spcPts val="0"/>
                        </a:spcBef>
                        <a:spcAft>
                          <a:spcPts val="0"/>
                        </a:spcAft>
                      </a:pPr>
                      <a:r>
                        <a:rPr lang="en-US" sz="1400" dirty="0" err="1">
                          <a:effectLst/>
                        </a:rPr>
                        <a:t>Stud_fname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 First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30250114"/>
                  </a:ext>
                </a:extLst>
              </a:tr>
              <a:tr h="326129">
                <a:tc>
                  <a:txBody>
                    <a:bodyPr/>
                    <a:lstStyle/>
                    <a:p>
                      <a:pPr marL="0" marR="0">
                        <a:lnSpc>
                          <a:spcPct val="115000"/>
                        </a:lnSpc>
                        <a:spcBef>
                          <a:spcPts val="0"/>
                        </a:spcBef>
                        <a:spcAft>
                          <a:spcPts val="0"/>
                        </a:spcAft>
                      </a:pPr>
                      <a:r>
                        <a:rPr lang="en-US" sz="1400">
                          <a:effectLst/>
                        </a:rPr>
                        <a:t>Stud_mname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 Middle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505004857"/>
                  </a:ext>
                </a:extLst>
              </a:tr>
              <a:tr h="326129">
                <a:tc>
                  <a:txBody>
                    <a:bodyPr/>
                    <a:lstStyle/>
                    <a:p>
                      <a:pPr marL="0" marR="0">
                        <a:lnSpc>
                          <a:spcPct val="115000"/>
                        </a:lnSpc>
                        <a:spcBef>
                          <a:spcPts val="0"/>
                        </a:spcBef>
                        <a:spcAft>
                          <a:spcPts val="0"/>
                        </a:spcAft>
                      </a:pPr>
                      <a:r>
                        <a:rPr lang="en-US" sz="1400">
                          <a:effectLst/>
                        </a:rPr>
                        <a:t>Stud_surname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StudentSurname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606052383"/>
                  </a:ext>
                </a:extLst>
              </a:tr>
              <a:tr h="326129">
                <a:tc>
                  <a:txBody>
                    <a:bodyPr/>
                    <a:lstStyle/>
                    <a:p>
                      <a:pPr marL="0" marR="0">
                        <a:lnSpc>
                          <a:spcPct val="115000"/>
                        </a:lnSpc>
                        <a:spcBef>
                          <a:spcPts val="0"/>
                        </a:spcBef>
                        <a:spcAft>
                          <a:spcPts val="0"/>
                        </a:spcAft>
                      </a:pPr>
                      <a:r>
                        <a:rPr lang="en-US" sz="1400">
                          <a:effectLst/>
                        </a:rPr>
                        <a:t>dob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Date of Birth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61658243"/>
                  </a:ext>
                </a:extLst>
              </a:tr>
              <a:tr h="326129">
                <a:tc>
                  <a:txBody>
                    <a:bodyPr/>
                    <a:lstStyle/>
                    <a:p>
                      <a:pPr marL="0" marR="0">
                        <a:lnSpc>
                          <a:spcPct val="115000"/>
                        </a:lnSpc>
                        <a:spcBef>
                          <a:spcPts val="0"/>
                        </a:spcBef>
                        <a:spcAft>
                          <a:spcPts val="0"/>
                        </a:spcAft>
                      </a:pPr>
                      <a:r>
                        <a:rPr lang="en-US" sz="1400" dirty="0">
                          <a:effectLst/>
                        </a:rPr>
                        <a:t>contact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Contact 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675182311"/>
                  </a:ext>
                </a:extLst>
              </a:tr>
              <a:tr h="326129">
                <a:tc>
                  <a:txBody>
                    <a:bodyPr/>
                    <a:lstStyle/>
                    <a:p>
                      <a:pPr marL="0" marR="0">
                        <a:lnSpc>
                          <a:spcPct val="115000"/>
                        </a:lnSpc>
                        <a:spcBef>
                          <a:spcPts val="0"/>
                        </a:spcBef>
                        <a:spcAft>
                          <a:spcPts val="0"/>
                        </a:spcAft>
                      </a:pPr>
                      <a:r>
                        <a:rPr lang="en-US" sz="1400">
                          <a:effectLst/>
                        </a:rPr>
                        <a:t>address1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Address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521232929"/>
                  </a:ext>
                </a:extLst>
              </a:tr>
              <a:tr h="326129">
                <a:tc>
                  <a:txBody>
                    <a:bodyPr/>
                    <a:lstStyle/>
                    <a:p>
                      <a:pPr marL="0" marR="0">
                        <a:lnSpc>
                          <a:spcPct val="115000"/>
                        </a:lnSpc>
                        <a:spcBef>
                          <a:spcPts val="0"/>
                        </a:spcBef>
                        <a:spcAft>
                          <a:spcPts val="0"/>
                        </a:spcAft>
                      </a:pPr>
                      <a:r>
                        <a:rPr lang="en-US" sz="1400">
                          <a:effectLst/>
                        </a:rPr>
                        <a:t>address2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Address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16173222"/>
                  </a:ext>
                </a:extLst>
              </a:tr>
              <a:tr h="326129">
                <a:tc>
                  <a:txBody>
                    <a:bodyPr/>
                    <a:lstStyle/>
                    <a:p>
                      <a:pPr marL="0" marR="0">
                        <a:lnSpc>
                          <a:spcPct val="115000"/>
                        </a:lnSpc>
                        <a:spcBef>
                          <a:spcPts val="0"/>
                        </a:spcBef>
                        <a:spcAft>
                          <a:spcPts val="0"/>
                        </a:spcAft>
                      </a:pPr>
                      <a:r>
                        <a:rPr lang="en-US" sz="1400">
                          <a:effectLst/>
                        </a:rPr>
                        <a:t>houseno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House 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21891705"/>
                  </a:ext>
                </a:extLst>
              </a:tr>
              <a:tr h="326129">
                <a:tc>
                  <a:txBody>
                    <a:bodyPr/>
                    <a:lstStyle/>
                    <a:p>
                      <a:pPr marL="0" marR="0">
                        <a:lnSpc>
                          <a:spcPct val="115000"/>
                        </a:lnSpc>
                        <a:spcBef>
                          <a:spcPts val="0"/>
                        </a:spcBef>
                        <a:spcAft>
                          <a:spcPts val="0"/>
                        </a:spcAft>
                      </a:pPr>
                      <a:r>
                        <a:rPr lang="en-US" sz="1400">
                          <a:effectLst/>
                        </a:rPr>
                        <a:t>pincode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Pincode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935389073"/>
                  </a:ext>
                </a:extLst>
              </a:tr>
              <a:tr h="326129">
                <a:tc>
                  <a:txBody>
                    <a:bodyPr/>
                    <a:lstStyle/>
                    <a:p>
                      <a:pPr marL="0" marR="0">
                        <a:lnSpc>
                          <a:spcPct val="115000"/>
                        </a:lnSpc>
                        <a:spcBef>
                          <a:spcPts val="0"/>
                        </a:spcBef>
                        <a:spcAft>
                          <a:spcPts val="0"/>
                        </a:spcAft>
                      </a:pPr>
                      <a:r>
                        <a:rPr lang="en-US" sz="1400">
                          <a:effectLst/>
                        </a:rPr>
                        <a:t>medium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Medium for admission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894028231"/>
                  </a:ext>
                </a:extLst>
              </a:tr>
              <a:tr h="326129">
                <a:tc>
                  <a:txBody>
                    <a:bodyPr/>
                    <a:lstStyle/>
                    <a:p>
                      <a:pPr marL="0" marR="0">
                        <a:lnSpc>
                          <a:spcPct val="115000"/>
                        </a:lnSpc>
                        <a:spcBef>
                          <a:spcPts val="0"/>
                        </a:spcBef>
                        <a:spcAft>
                          <a:spcPts val="0"/>
                        </a:spcAft>
                      </a:pPr>
                      <a:r>
                        <a:rPr lang="en-US" sz="1400">
                          <a:effectLst/>
                        </a:rPr>
                        <a:t>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Text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Picture of students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016675790"/>
                  </a:ext>
                </a:extLst>
              </a:tr>
            </a:tbl>
          </a:graphicData>
        </a:graphic>
      </p:graphicFrame>
    </p:spTree>
    <p:extLst>
      <p:ext uri="{BB962C8B-B14F-4D97-AF65-F5344CB8AC3E}">
        <p14:creationId xmlns:p14="http://schemas.microsoft.com/office/powerpoint/2010/main" val="390888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7522" y="382318"/>
            <a:ext cx="4234983" cy="923330"/>
          </a:xfrm>
          <a:prstGeom prst="rect">
            <a:avLst/>
          </a:prstGeom>
          <a:noFill/>
        </p:spPr>
        <p:txBody>
          <a:bodyPr wrap="square" rtlCol="0">
            <a:spAutoFit/>
          </a:bodyPr>
          <a:lstStyle/>
          <a:p>
            <a:r>
              <a:rPr lang="en-US" dirty="0">
                <a:solidFill>
                  <a:schemeClr val="accent4"/>
                </a:solidFill>
              </a:rPr>
              <a:t>Table no. 6</a:t>
            </a:r>
          </a:p>
          <a:p>
            <a:r>
              <a:rPr lang="en-US" dirty="0">
                <a:solidFill>
                  <a:schemeClr val="accent4"/>
                </a:solidFill>
              </a:rPr>
              <a:t>Ninth Standard Admission Master</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573161335"/>
              </p:ext>
            </p:extLst>
          </p:nvPr>
        </p:nvGraphicFramePr>
        <p:xfrm>
          <a:off x="857522" y="1795362"/>
          <a:ext cx="10481038" cy="4239677"/>
        </p:xfrm>
        <a:graphic>
          <a:graphicData uri="http://schemas.openxmlformats.org/drawingml/2006/table">
            <a:tbl>
              <a:tblPr firstRow="1" firstCol="1" bandRow="1">
                <a:tableStyleId>{5C22544A-7EE6-4342-B048-85BDC9FD1C3A}</a:tableStyleId>
              </a:tblPr>
              <a:tblGrid>
                <a:gridCol w="1963947">
                  <a:extLst>
                    <a:ext uri="{9D8B030D-6E8A-4147-A177-3AD203B41FA5}">
                      <a16:colId xmlns:a16="http://schemas.microsoft.com/office/drawing/2014/main" xmlns="" val="3902881270"/>
                    </a:ext>
                  </a:extLst>
                </a:gridCol>
                <a:gridCol w="1961849">
                  <a:extLst>
                    <a:ext uri="{9D8B030D-6E8A-4147-A177-3AD203B41FA5}">
                      <a16:colId xmlns:a16="http://schemas.microsoft.com/office/drawing/2014/main" xmlns="" val="1038555409"/>
                    </a:ext>
                  </a:extLst>
                </a:gridCol>
                <a:gridCol w="1761360">
                  <a:extLst>
                    <a:ext uri="{9D8B030D-6E8A-4147-A177-3AD203B41FA5}">
                      <a16:colId xmlns:a16="http://schemas.microsoft.com/office/drawing/2014/main" xmlns="" val="1777537749"/>
                    </a:ext>
                  </a:extLst>
                </a:gridCol>
                <a:gridCol w="1794950">
                  <a:extLst>
                    <a:ext uri="{9D8B030D-6E8A-4147-A177-3AD203B41FA5}">
                      <a16:colId xmlns:a16="http://schemas.microsoft.com/office/drawing/2014/main" xmlns="" val="614987737"/>
                    </a:ext>
                  </a:extLst>
                </a:gridCol>
                <a:gridCol w="2998932">
                  <a:extLst>
                    <a:ext uri="{9D8B030D-6E8A-4147-A177-3AD203B41FA5}">
                      <a16:colId xmlns:a16="http://schemas.microsoft.com/office/drawing/2014/main" xmlns="" val="1534830364"/>
                    </a:ext>
                  </a:extLst>
                </a:gridCol>
              </a:tblGrid>
              <a:tr h="326129">
                <a:tc>
                  <a:txBody>
                    <a:bodyPr/>
                    <a:lstStyle/>
                    <a:p>
                      <a:pPr marL="0" marR="0">
                        <a:lnSpc>
                          <a:spcPct val="115000"/>
                        </a:lnSpc>
                        <a:spcBef>
                          <a:spcPts val="0"/>
                        </a:spcBef>
                        <a:spcAft>
                          <a:spcPts val="0"/>
                        </a:spcAft>
                      </a:pPr>
                      <a:r>
                        <a:rPr lang="en-US" sz="1400" dirty="0">
                          <a:effectLst/>
                        </a:rPr>
                        <a:t>Column 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Datatype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114302489"/>
                  </a:ext>
                </a:extLst>
              </a:tr>
              <a:tr h="326129">
                <a:tc>
                  <a:txBody>
                    <a:bodyPr/>
                    <a:lstStyle/>
                    <a:p>
                      <a:pPr marL="0" marR="0">
                        <a:lnSpc>
                          <a:spcPct val="115000"/>
                        </a:lnSpc>
                        <a:spcBef>
                          <a:spcPts val="0"/>
                        </a:spcBef>
                        <a:spcAft>
                          <a:spcPts val="0"/>
                        </a:spcAft>
                      </a:pPr>
                      <a:r>
                        <a:rPr lang="en-US" sz="1400">
                          <a:effectLst/>
                        </a:rPr>
                        <a:t>Stud_id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Primary key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130062070"/>
                  </a:ext>
                </a:extLst>
              </a:tr>
              <a:tr h="326129">
                <a:tc>
                  <a:txBody>
                    <a:bodyPr/>
                    <a:lstStyle/>
                    <a:p>
                      <a:pPr marL="0" marR="0">
                        <a:lnSpc>
                          <a:spcPct val="115000"/>
                        </a:lnSpc>
                        <a:spcBef>
                          <a:spcPts val="0"/>
                        </a:spcBef>
                        <a:spcAft>
                          <a:spcPts val="0"/>
                        </a:spcAft>
                      </a:pPr>
                      <a:r>
                        <a:rPr lang="en-US" sz="1400" dirty="0" err="1">
                          <a:effectLst/>
                        </a:rPr>
                        <a:t>Stud_fname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 First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30250114"/>
                  </a:ext>
                </a:extLst>
              </a:tr>
              <a:tr h="326129">
                <a:tc>
                  <a:txBody>
                    <a:bodyPr/>
                    <a:lstStyle/>
                    <a:p>
                      <a:pPr marL="0" marR="0">
                        <a:lnSpc>
                          <a:spcPct val="115000"/>
                        </a:lnSpc>
                        <a:spcBef>
                          <a:spcPts val="0"/>
                        </a:spcBef>
                        <a:spcAft>
                          <a:spcPts val="0"/>
                        </a:spcAft>
                      </a:pPr>
                      <a:r>
                        <a:rPr lang="en-US" sz="1400">
                          <a:effectLst/>
                        </a:rPr>
                        <a:t>Stud_mname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 Middle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505004857"/>
                  </a:ext>
                </a:extLst>
              </a:tr>
              <a:tr h="326129">
                <a:tc>
                  <a:txBody>
                    <a:bodyPr/>
                    <a:lstStyle/>
                    <a:p>
                      <a:pPr marL="0" marR="0">
                        <a:lnSpc>
                          <a:spcPct val="115000"/>
                        </a:lnSpc>
                        <a:spcBef>
                          <a:spcPts val="0"/>
                        </a:spcBef>
                        <a:spcAft>
                          <a:spcPts val="0"/>
                        </a:spcAft>
                      </a:pPr>
                      <a:r>
                        <a:rPr lang="en-US" sz="1400">
                          <a:effectLst/>
                        </a:rPr>
                        <a:t>Stud_surname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Text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StudentSurname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606052383"/>
                  </a:ext>
                </a:extLst>
              </a:tr>
              <a:tr h="326129">
                <a:tc>
                  <a:txBody>
                    <a:bodyPr/>
                    <a:lstStyle/>
                    <a:p>
                      <a:pPr marL="0" marR="0">
                        <a:lnSpc>
                          <a:spcPct val="115000"/>
                        </a:lnSpc>
                        <a:spcBef>
                          <a:spcPts val="0"/>
                        </a:spcBef>
                        <a:spcAft>
                          <a:spcPts val="0"/>
                        </a:spcAft>
                      </a:pPr>
                      <a:r>
                        <a:rPr lang="en-US" sz="1400">
                          <a:effectLst/>
                        </a:rPr>
                        <a:t>dob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Date of Birth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61658243"/>
                  </a:ext>
                </a:extLst>
              </a:tr>
              <a:tr h="326129">
                <a:tc>
                  <a:txBody>
                    <a:bodyPr/>
                    <a:lstStyle/>
                    <a:p>
                      <a:pPr marL="0" marR="0">
                        <a:lnSpc>
                          <a:spcPct val="115000"/>
                        </a:lnSpc>
                        <a:spcBef>
                          <a:spcPts val="0"/>
                        </a:spcBef>
                        <a:spcAft>
                          <a:spcPts val="0"/>
                        </a:spcAft>
                      </a:pPr>
                      <a:r>
                        <a:rPr lang="en-US" sz="1400" dirty="0">
                          <a:effectLst/>
                        </a:rPr>
                        <a:t>contact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Contact 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675182311"/>
                  </a:ext>
                </a:extLst>
              </a:tr>
              <a:tr h="326129">
                <a:tc>
                  <a:txBody>
                    <a:bodyPr/>
                    <a:lstStyle/>
                    <a:p>
                      <a:pPr marL="0" marR="0">
                        <a:lnSpc>
                          <a:spcPct val="115000"/>
                        </a:lnSpc>
                        <a:spcBef>
                          <a:spcPts val="0"/>
                        </a:spcBef>
                        <a:spcAft>
                          <a:spcPts val="0"/>
                        </a:spcAft>
                      </a:pPr>
                      <a:r>
                        <a:rPr lang="en-US" sz="1400" dirty="0">
                          <a:effectLst/>
                        </a:rPr>
                        <a:t>address1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Address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521232929"/>
                  </a:ext>
                </a:extLst>
              </a:tr>
              <a:tr h="326129">
                <a:tc>
                  <a:txBody>
                    <a:bodyPr/>
                    <a:lstStyle/>
                    <a:p>
                      <a:pPr marL="0" marR="0">
                        <a:lnSpc>
                          <a:spcPct val="115000"/>
                        </a:lnSpc>
                        <a:spcBef>
                          <a:spcPts val="0"/>
                        </a:spcBef>
                        <a:spcAft>
                          <a:spcPts val="0"/>
                        </a:spcAft>
                      </a:pPr>
                      <a:r>
                        <a:rPr lang="en-US" sz="1400">
                          <a:effectLst/>
                        </a:rPr>
                        <a:t>address2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Address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16173222"/>
                  </a:ext>
                </a:extLst>
              </a:tr>
              <a:tr h="326129">
                <a:tc>
                  <a:txBody>
                    <a:bodyPr/>
                    <a:lstStyle/>
                    <a:p>
                      <a:pPr marL="0" marR="0">
                        <a:lnSpc>
                          <a:spcPct val="115000"/>
                        </a:lnSpc>
                        <a:spcBef>
                          <a:spcPts val="0"/>
                        </a:spcBef>
                        <a:spcAft>
                          <a:spcPts val="0"/>
                        </a:spcAft>
                      </a:pPr>
                      <a:r>
                        <a:rPr lang="en-US" sz="1400">
                          <a:effectLst/>
                        </a:rPr>
                        <a:t>houseno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House 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21891705"/>
                  </a:ext>
                </a:extLst>
              </a:tr>
              <a:tr h="326129">
                <a:tc>
                  <a:txBody>
                    <a:bodyPr/>
                    <a:lstStyle/>
                    <a:p>
                      <a:pPr marL="0" marR="0">
                        <a:lnSpc>
                          <a:spcPct val="115000"/>
                        </a:lnSpc>
                        <a:spcBef>
                          <a:spcPts val="0"/>
                        </a:spcBef>
                        <a:spcAft>
                          <a:spcPts val="0"/>
                        </a:spcAft>
                      </a:pPr>
                      <a:r>
                        <a:rPr lang="en-US" sz="1400">
                          <a:effectLst/>
                        </a:rPr>
                        <a:t>pincode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Pincode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935389073"/>
                  </a:ext>
                </a:extLst>
              </a:tr>
              <a:tr h="326129">
                <a:tc>
                  <a:txBody>
                    <a:bodyPr/>
                    <a:lstStyle/>
                    <a:p>
                      <a:pPr marL="0" marR="0">
                        <a:lnSpc>
                          <a:spcPct val="115000"/>
                        </a:lnSpc>
                        <a:spcBef>
                          <a:spcPts val="0"/>
                        </a:spcBef>
                        <a:spcAft>
                          <a:spcPts val="0"/>
                        </a:spcAft>
                      </a:pPr>
                      <a:r>
                        <a:rPr lang="en-US" sz="1400">
                          <a:effectLst/>
                        </a:rPr>
                        <a:t>medium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Medium for admission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894028231"/>
                  </a:ext>
                </a:extLst>
              </a:tr>
              <a:tr h="326129">
                <a:tc>
                  <a:txBody>
                    <a:bodyPr/>
                    <a:lstStyle/>
                    <a:p>
                      <a:pPr marL="0" marR="0">
                        <a:lnSpc>
                          <a:spcPct val="115000"/>
                        </a:lnSpc>
                        <a:spcBef>
                          <a:spcPts val="0"/>
                        </a:spcBef>
                        <a:spcAft>
                          <a:spcPts val="0"/>
                        </a:spcAft>
                      </a:pPr>
                      <a:r>
                        <a:rPr lang="en-US" sz="1400">
                          <a:effectLst/>
                        </a:rPr>
                        <a:t>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Text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Picture of students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016675790"/>
                  </a:ext>
                </a:extLst>
              </a:tr>
            </a:tbl>
          </a:graphicData>
        </a:graphic>
      </p:graphicFrame>
    </p:spTree>
    <p:extLst>
      <p:ext uri="{BB962C8B-B14F-4D97-AF65-F5344CB8AC3E}">
        <p14:creationId xmlns:p14="http://schemas.microsoft.com/office/powerpoint/2010/main" val="318496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7522" y="382318"/>
            <a:ext cx="4234983" cy="923330"/>
          </a:xfrm>
          <a:prstGeom prst="rect">
            <a:avLst/>
          </a:prstGeom>
          <a:noFill/>
        </p:spPr>
        <p:txBody>
          <a:bodyPr wrap="square" rtlCol="0">
            <a:spAutoFit/>
          </a:bodyPr>
          <a:lstStyle/>
          <a:p>
            <a:r>
              <a:rPr lang="en-US" dirty="0">
                <a:solidFill>
                  <a:schemeClr val="accent4"/>
                </a:solidFill>
              </a:rPr>
              <a:t>Table no. 7</a:t>
            </a:r>
          </a:p>
          <a:p>
            <a:r>
              <a:rPr lang="en-US" dirty="0">
                <a:solidFill>
                  <a:schemeClr val="accent4"/>
                </a:solidFill>
              </a:rPr>
              <a:t>Tenth Standard Admission Master</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244196807"/>
              </p:ext>
            </p:extLst>
          </p:nvPr>
        </p:nvGraphicFramePr>
        <p:xfrm>
          <a:off x="857522" y="1795362"/>
          <a:ext cx="10481038" cy="4239677"/>
        </p:xfrm>
        <a:graphic>
          <a:graphicData uri="http://schemas.openxmlformats.org/drawingml/2006/table">
            <a:tbl>
              <a:tblPr firstRow="1" firstCol="1" bandRow="1">
                <a:tableStyleId>{5C22544A-7EE6-4342-B048-85BDC9FD1C3A}</a:tableStyleId>
              </a:tblPr>
              <a:tblGrid>
                <a:gridCol w="1963947">
                  <a:extLst>
                    <a:ext uri="{9D8B030D-6E8A-4147-A177-3AD203B41FA5}">
                      <a16:colId xmlns:a16="http://schemas.microsoft.com/office/drawing/2014/main" xmlns="" val="3902881270"/>
                    </a:ext>
                  </a:extLst>
                </a:gridCol>
                <a:gridCol w="1961849">
                  <a:extLst>
                    <a:ext uri="{9D8B030D-6E8A-4147-A177-3AD203B41FA5}">
                      <a16:colId xmlns:a16="http://schemas.microsoft.com/office/drawing/2014/main" xmlns="" val="1038555409"/>
                    </a:ext>
                  </a:extLst>
                </a:gridCol>
                <a:gridCol w="1761360">
                  <a:extLst>
                    <a:ext uri="{9D8B030D-6E8A-4147-A177-3AD203B41FA5}">
                      <a16:colId xmlns:a16="http://schemas.microsoft.com/office/drawing/2014/main" xmlns="" val="1777537749"/>
                    </a:ext>
                  </a:extLst>
                </a:gridCol>
                <a:gridCol w="1794950">
                  <a:extLst>
                    <a:ext uri="{9D8B030D-6E8A-4147-A177-3AD203B41FA5}">
                      <a16:colId xmlns:a16="http://schemas.microsoft.com/office/drawing/2014/main" xmlns="" val="614987737"/>
                    </a:ext>
                  </a:extLst>
                </a:gridCol>
                <a:gridCol w="2998932">
                  <a:extLst>
                    <a:ext uri="{9D8B030D-6E8A-4147-A177-3AD203B41FA5}">
                      <a16:colId xmlns:a16="http://schemas.microsoft.com/office/drawing/2014/main" xmlns="" val="1534830364"/>
                    </a:ext>
                  </a:extLst>
                </a:gridCol>
              </a:tblGrid>
              <a:tr h="326129">
                <a:tc>
                  <a:txBody>
                    <a:bodyPr/>
                    <a:lstStyle/>
                    <a:p>
                      <a:pPr marL="0" marR="0">
                        <a:lnSpc>
                          <a:spcPct val="115000"/>
                        </a:lnSpc>
                        <a:spcBef>
                          <a:spcPts val="0"/>
                        </a:spcBef>
                        <a:spcAft>
                          <a:spcPts val="0"/>
                        </a:spcAft>
                      </a:pPr>
                      <a:r>
                        <a:rPr lang="en-US" sz="1400" dirty="0">
                          <a:effectLst/>
                        </a:rPr>
                        <a:t>Column 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Datatype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114302489"/>
                  </a:ext>
                </a:extLst>
              </a:tr>
              <a:tr h="326129">
                <a:tc>
                  <a:txBody>
                    <a:bodyPr/>
                    <a:lstStyle/>
                    <a:p>
                      <a:pPr marL="0" marR="0">
                        <a:lnSpc>
                          <a:spcPct val="115000"/>
                        </a:lnSpc>
                        <a:spcBef>
                          <a:spcPts val="0"/>
                        </a:spcBef>
                        <a:spcAft>
                          <a:spcPts val="0"/>
                        </a:spcAft>
                      </a:pPr>
                      <a:r>
                        <a:rPr lang="en-US" sz="1400">
                          <a:effectLst/>
                        </a:rPr>
                        <a:t>Stud_id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Primary key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130062070"/>
                  </a:ext>
                </a:extLst>
              </a:tr>
              <a:tr h="326129">
                <a:tc>
                  <a:txBody>
                    <a:bodyPr/>
                    <a:lstStyle/>
                    <a:p>
                      <a:pPr marL="0" marR="0">
                        <a:lnSpc>
                          <a:spcPct val="115000"/>
                        </a:lnSpc>
                        <a:spcBef>
                          <a:spcPts val="0"/>
                        </a:spcBef>
                        <a:spcAft>
                          <a:spcPts val="0"/>
                        </a:spcAft>
                      </a:pPr>
                      <a:r>
                        <a:rPr lang="en-US" sz="1400" dirty="0" err="1">
                          <a:effectLst/>
                        </a:rPr>
                        <a:t>Stud_fname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 First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30250114"/>
                  </a:ext>
                </a:extLst>
              </a:tr>
              <a:tr h="326129">
                <a:tc>
                  <a:txBody>
                    <a:bodyPr/>
                    <a:lstStyle/>
                    <a:p>
                      <a:pPr marL="0" marR="0">
                        <a:lnSpc>
                          <a:spcPct val="115000"/>
                        </a:lnSpc>
                        <a:spcBef>
                          <a:spcPts val="0"/>
                        </a:spcBef>
                        <a:spcAft>
                          <a:spcPts val="0"/>
                        </a:spcAft>
                      </a:pPr>
                      <a:r>
                        <a:rPr lang="en-US" sz="1400">
                          <a:effectLst/>
                        </a:rPr>
                        <a:t>Stud_mname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 Middle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505004857"/>
                  </a:ext>
                </a:extLst>
              </a:tr>
              <a:tr h="326129">
                <a:tc>
                  <a:txBody>
                    <a:bodyPr/>
                    <a:lstStyle/>
                    <a:p>
                      <a:pPr marL="0" marR="0">
                        <a:lnSpc>
                          <a:spcPct val="115000"/>
                        </a:lnSpc>
                        <a:spcBef>
                          <a:spcPts val="0"/>
                        </a:spcBef>
                        <a:spcAft>
                          <a:spcPts val="0"/>
                        </a:spcAft>
                      </a:pPr>
                      <a:r>
                        <a:rPr lang="en-US" sz="1400">
                          <a:effectLst/>
                        </a:rPr>
                        <a:t>Stud_surname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StudentSurname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606052383"/>
                  </a:ext>
                </a:extLst>
              </a:tr>
              <a:tr h="326129">
                <a:tc>
                  <a:txBody>
                    <a:bodyPr/>
                    <a:lstStyle/>
                    <a:p>
                      <a:pPr marL="0" marR="0">
                        <a:lnSpc>
                          <a:spcPct val="115000"/>
                        </a:lnSpc>
                        <a:spcBef>
                          <a:spcPts val="0"/>
                        </a:spcBef>
                        <a:spcAft>
                          <a:spcPts val="0"/>
                        </a:spcAft>
                      </a:pPr>
                      <a:r>
                        <a:rPr lang="en-US" sz="1400">
                          <a:effectLst/>
                        </a:rPr>
                        <a:t>dob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Date of Birth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61658243"/>
                  </a:ext>
                </a:extLst>
              </a:tr>
              <a:tr h="326129">
                <a:tc>
                  <a:txBody>
                    <a:bodyPr/>
                    <a:lstStyle/>
                    <a:p>
                      <a:pPr marL="0" marR="0">
                        <a:lnSpc>
                          <a:spcPct val="115000"/>
                        </a:lnSpc>
                        <a:spcBef>
                          <a:spcPts val="0"/>
                        </a:spcBef>
                        <a:spcAft>
                          <a:spcPts val="0"/>
                        </a:spcAft>
                      </a:pPr>
                      <a:r>
                        <a:rPr lang="en-US" sz="1400" dirty="0">
                          <a:effectLst/>
                        </a:rPr>
                        <a:t>contact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Contact 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675182311"/>
                  </a:ext>
                </a:extLst>
              </a:tr>
              <a:tr h="326129">
                <a:tc>
                  <a:txBody>
                    <a:bodyPr/>
                    <a:lstStyle/>
                    <a:p>
                      <a:pPr marL="0" marR="0">
                        <a:lnSpc>
                          <a:spcPct val="115000"/>
                        </a:lnSpc>
                        <a:spcBef>
                          <a:spcPts val="0"/>
                        </a:spcBef>
                        <a:spcAft>
                          <a:spcPts val="0"/>
                        </a:spcAft>
                      </a:pPr>
                      <a:r>
                        <a:rPr lang="en-US" sz="1400" dirty="0">
                          <a:effectLst/>
                        </a:rPr>
                        <a:t>address1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Address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521232929"/>
                  </a:ext>
                </a:extLst>
              </a:tr>
              <a:tr h="326129">
                <a:tc>
                  <a:txBody>
                    <a:bodyPr/>
                    <a:lstStyle/>
                    <a:p>
                      <a:pPr marL="0" marR="0">
                        <a:lnSpc>
                          <a:spcPct val="115000"/>
                        </a:lnSpc>
                        <a:spcBef>
                          <a:spcPts val="0"/>
                        </a:spcBef>
                        <a:spcAft>
                          <a:spcPts val="0"/>
                        </a:spcAft>
                      </a:pPr>
                      <a:r>
                        <a:rPr lang="en-US" sz="1400">
                          <a:effectLst/>
                        </a:rPr>
                        <a:t>address2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Address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16173222"/>
                  </a:ext>
                </a:extLst>
              </a:tr>
              <a:tr h="326129">
                <a:tc>
                  <a:txBody>
                    <a:bodyPr/>
                    <a:lstStyle/>
                    <a:p>
                      <a:pPr marL="0" marR="0">
                        <a:lnSpc>
                          <a:spcPct val="115000"/>
                        </a:lnSpc>
                        <a:spcBef>
                          <a:spcPts val="0"/>
                        </a:spcBef>
                        <a:spcAft>
                          <a:spcPts val="0"/>
                        </a:spcAft>
                      </a:pPr>
                      <a:r>
                        <a:rPr lang="en-US" sz="1400">
                          <a:effectLst/>
                        </a:rPr>
                        <a:t>houseno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House 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21891705"/>
                  </a:ext>
                </a:extLst>
              </a:tr>
              <a:tr h="326129">
                <a:tc>
                  <a:txBody>
                    <a:bodyPr/>
                    <a:lstStyle/>
                    <a:p>
                      <a:pPr marL="0" marR="0">
                        <a:lnSpc>
                          <a:spcPct val="115000"/>
                        </a:lnSpc>
                        <a:spcBef>
                          <a:spcPts val="0"/>
                        </a:spcBef>
                        <a:spcAft>
                          <a:spcPts val="0"/>
                        </a:spcAft>
                      </a:pPr>
                      <a:r>
                        <a:rPr lang="en-US" sz="1400">
                          <a:effectLst/>
                        </a:rPr>
                        <a:t>pincode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Pincode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935389073"/>
                  </a:ext>
                </a:extLst>
              </a:tr>
              <a:tr h="326129">
                <a:tc>
                  <a:txBody>
                    <a:bodyPr/>
                    <a:lstStyle/>
                    <a:p>
                      <a:pPr marL="0" marR="0">
                        <a:lnSpc>
                          <a:spcPct val="115000"/>
                        </a:lnSpc>
                        <a:spcBef>
                          <a:spcPts val="0"/>
                        </a:spcBef>
                        <a:spcAft>
                          <a:spcPts val="0"/>
                        </a:spcAft>
                      </a:pPr>
                      <a:r>
                        <a:rPr lang="en-US" sz="1400">
                          <a:effectLst/>
                        </a:rPr>
                        <a:t>medium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Medium for admission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894028231"/>
                  </a:ext>
                </a:extLst>
              </a:tr>
              <a:tr h="326129">
                <a:tc>
                  <a:txBody>
                    <a:bodyPr/>
                    <a:lstStyle/>
                    <a:p>
                      <a:pPr marL="0" marR="0">
                        <a:lnSpc>
                          <a:spcPct val="115000"/>
                        </a:lnSpc>
                        <a:spcBef>
                          <a:spcPts val="0"/>
                        </a:spcBef>
                        <a:spcAft>
                          <a:spcPts val="0"/>
                        </a:spcAft>
                      </a:pPr>
                      <a:r>
                        <a:rPr lang="en-US" sz="1400">
                          <a:effectLst/>
                        </a:rPr>
                        <a:t>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Text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Picture of students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016675790"/>
                  </a:ext>
                </a:extLst>
              </a:tr>
            </a:tbl>
          </a:graphicData>
        </a:graphic>
      </p:graphicFrame>
    </p:spTree>
    <p:extLst>
      <p:ext uri="{BB962C8B-B14F-4D97-AF65-F5344CB8AC3E}">
        <p14:creationId xmlns:p14="http://schemas.microsoft.com/office/powerpoint/2010/main" val="408613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3883288" cy="980049"/>
          </a:xfrm>
        </p:spPr>
        <p:txBody>
          <a:bodyPr/>
          <a:lstStyle/>
          <a:p>
            <a:r>
              <a:rPr lang="en-US" dirty="0">
                <a:solidFill>
                  <a:schemeClr val="accent3"/>
                </a:solidFill>
              </a:rPr>
              <a:t>Login Form</a:t>
            </a:r>
          </a:p>
        </p:txBody>
      </p:sp>
      <p:pic>
        <p:nvPicPr>
          <p:cNvPr id="4" name="Content Placeholder 3"/>
          <p:cNvPicPr>
            <a:picLocks noGrp="1" noChangeAspect="1"/>
          </p:cNvPicPr>
          <p:nvPr>
            <p:ph idx="1"/>
          </p:nvPr>
        </p:nvPicPr>
        <p:blipFill>
          <a:blip r:embed="rId2"/>
          <a:stretch>
            <a:fillRect/>
          </a:stretch>
        </p:blipFill>
        <p:spPr>
          <a:xfrm>
            <a:off x="1688124" y="2095500"/>
            <a:ext cx="6822830" cy="4305300"/>
          </a:xfrm>
        </p:spPr>
      </p:pic>
    </p:spTree>
    <p:extLst>
      <p:ext uri="{BB962C8B-B14F-4D97-AF65-F5344CB8AC3E}">
        <p14:creationId xmlns:p14="http://schemas.microsoft.com/office/powerpoint/2010/main" val="343464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3784814" cy="1008185"/>
          </a:xfrm>
        </p:spPr>
        <p:txBody>
          <a:bodyPr/>
          <a:lstStyle/>
          <a:p>
            <a:r>
              <a:rPr lang="en-US" dirty="0">
                <a:solidFill>
                  <a:schemeClr val="accent3"/>
                </a:solidFill>
              </a:rPr>
              <a:t>MDI Form</a:t>
            </a:r>
          </a:p>
        </p:txBody>
      </p:sp>
      <p:pic>
        <p:nvPicPr>
          <p:cNvPr id="4" name="Content Placeholder 3"/>
          <p:cNvPicPr>
            <a:picLocks noGrp="1" noChangeAspect="1"/>
          </p:cNvPicPr>
          <p:nvPr>
            <p:ph idx="1"/>
          </p:nvPr>
        </p:nvPicPr>
        <p:blipFill>
          <a:blip r:embed="rId2"/>
          <a:stretch>
            <a:fillRect/>
          </a:stretch>
        </p:blipFill>
        <p:spPr>
          <a:xfrm>
            <a:off x="1955410" y="2095500"/>
            <a:ext cx="7751298" cy="4192758"/>
          </a:xfrm>
        </p:spPr>
      </p:pic>
    </p:spTree>
    <p:extLst>
      <p:ext uri="{BB962C8B-B14F-4D97-AF65-F5344CB8AC3E}">
        <p14:creationId xmlns:p14="http://schemas.microsoft.com/office/powerpoint/2010/main" val="237974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4628876" cy="909711"/>
          </a:xfrm>
        </p:spPr>
        <p:txBody>
          <a:bodyPr/>
          <a:lstStyle/>
          <a:p>
            <a:r>
              <a:rPr lang="en-US" dirty="0">
                <a:solidFill>
                  <a:schemeClr val="accent3"/>
                </a:solidFill>
              </a:rPr>
              <a:t>Admission Form</a:t>
            </a:r>
          </a:p>
        </p:txBody>
      </p:sp>
      <p:pic>
        <p:nvPicPr>
          <p:cNvPr id="4" name="Content Placeholder 3"/>
          <p:cNvPicPr>
            <a:picLocks noGrp="1" noChangeAspect="1"/>
          </p:cNvPicPr>
          <p:nvPr>
            <p:ph idx="1"/>
          </p:nvPr>
        </p:nvPicPr>
        <p:blipFill>
          <a:blip r:embed="rId2"/>
          <a:stretch>
            <a:fillRect/>
          </a:stretch>
        </p:blipFill>
        <p:spPr>
          <a:xfrm>
            <a:off x="1392702" y="2095500"/>
            <a:ext cx="7906043" cy="4192758"/>
          </a:xfrm>
        </p:spPr>
      </p:pic>
    </p:spTree>
    <p:extLst>
      <p:ext uri="{BB962C8B-B14F-4D97-AF65-F5344CB8AC3E}">
        <p14:creationId xmlns:p14="http://schemas.microsoft.com/office/powerpoint/2010/main" val="345050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4530402" cy="1050388"/>
          </a:xfrm>
        </p:spPr>
        <p:txBody>
          <a:bodyPr/>
          <a:lstStyle/>
          <a:p>
            <a:r>
              <a:rPr lang="en-US" dirty="0">
                <a:solidFill>
                  <a:schemeClr val="accent3"/>
                </a:solidFill>
              </a:rPr>
              <a:t>Search Form</a:t>
            </a:r>
          </a:p>
        </p:txBody>
      </p:sp>
      <p:pic>
        <p:nvPicPr>
          <p:cNvPr id="4" name="Content Placeholder 3"/>
          <p:cNvPicPr>
            <a:picLocks noGrp="1" noChangeAspect="1"/>
          </p:cNvPicPr>
          <p:nvPr>
            <p:ph idx="1"/>
          </p:nvPr>
        </p:nvPicPr>
        <p:blipFill>
          <a:blip r:embed="rId2"/>
          <a:stretch>
            <a:fillRect/>
          </a:stretch>
        </p:blipFill>
        <p:spPr>
          <a:xfrm>
            <a:off x="1955409" y="2095499"/>
            <a:ext cx="7498079" cy="3995811"/>
          </a:xfrm>
        </p:spPr>
      </p:pic>
    </p:spTree>
    <p:extLst>
      <p:ext uri="{BB962C8B-B14F-4D97-AF65-F5344CB8AC3E}">
        <p14:creationId xmlns:p14="http://schemas.microsoft.com/office/powerpoint/2010/main" val="315529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1"/>
            <a:ext cx="3953627" cy="839372"/>
          </a:xfrm>
        </p:spPr>
        <p:txBody>
          <a:bodyPr/>
          <a:lstStyle/>
          <a:p>
            <a:r>
              <a:rPr lang="en-US" dirty="0">
                <a:solidFill>
                  <a:schemeClr val="accent3"/>
                </a:solidFill>
              </a:rPr>
              <a:t>Update Form</a:t>
            </a:r>
          </a:p>
        </p:txBody>
      </p:sp>
      <p:pic>
        <p:nvPicPr>
          <p:cNvPr id="4" name="Content Placeholder 3"/>
          <p:cNvPicPr>
            <a:picLocks noGrp="1" noChangeAspect="1"/>
          </p:cNvPicPr>
          <p:nvPr>
            <p:ph idx="1"/>
          </p:nvPr>
        </p:nvPicPr>
        <p:blipFill>
          <a:blip r:embed="rId2"/>
          <a:stretch>
            <a:fillRect/>
          </a:stretch>
        </p:blipFill>
        <p:spPr>
          <a:xfrm>
            <a:off x="1294227" y="2039228"/>
            <a:ext cx="7962314" cy="3981743"/>
          </a:xfrm>
        </p:spPr>
      </p:pic>
    </p:spTree>
    <p:extLst>
      <p:ext uri="{BB962C8B-B14F-4D97-AF65-F5344CB8AC3E}">
        <p14:creationId xmlns:p14="http://schemas.microsoft.com/office/powerpoint/2010/main" val="144502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3798882" cy="867508"/>
          </a:xfrm>
        </p:spPr>
        <p:txBody>
          <a:bodyPr/>
          <a:lstStyle/>
          <a:p>
            <a:r>
              <a:rPr lang="en-US" dirty="0">
                <a:solidFill>
                  <a:schemeClr val="accent3"/>
                </a:solidFill>
              </a:rPr>
              <a:t>Synopsis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0429229"/>
              </p:ext>
            </p:extLst>
          </p:nvPr>
        </p:nvGraphicFramePr>
        <p:xfrm>
          <a:off x="1251857" y="1579475"/>
          <a:ext cx="9411454" cy="5046409"/>
        </p:xfrm>
        <a:graphic>
          <a:graphicData uri="http://schemas.openxmlformats.org/drawingml/2006/table">
            <a:tbl>
              <a:tblPr firstRow="1" firstCol="1" bandRow="1">
                <a:tableStyleId>{5C22544A-7EE6-4342-B048-85BDC9FD1C3A}</a:tableStyleId>
              </a:tblPr>
              <a:tblGrid>
                <a:gridCol w="3840293">
                  <a:extLst>
                    <a:ext uri="{9D8B030D-6E8A-4147-A177-3AD203B41FA5}">
                      <a16:colId xmlns:a16="http://schemas.microsoft.com/office/drawing/2014/main" xmlns="" val="2473611908"/>
                    </a:ext>
                  </a:extLst>
                </a:gridCol>
                <a:gridCol w="5571161">
                  <a:extLst>
                    <a:ext uri="{9D8B030D-6E8A-4147-A177-3AD203B41FA5}">
                      <a16:colId xmlns:a16="http://schemas.microsoft.com/office/drawing/2014/main" xmlns="" val="2106734708"/>
                    </a:ext>
                  </a:extLst>
                </a:gridCol>
              </a:tblGrid>
              <a:tr h="447226">
                <a:tc>
                  <a:txBody>
                    <a:bodyPr/>
                    <a:lstStyle/>
                    <a:p>
                      <a:pPr marL="0" marR="0">
                        <a:lnSpc>
                          <a:spcPct val="115000"/>
                        </a:lnSpc>
                        <a:spcBef>
                          <a:spcPts val="0"/>
                        </a:spcBef>
                        <a:spcAft>
                          <a:spcPts val="0"/>
                        </a:spcAft>
                      </a:pPr>
                      <a:r>
                        <a:rPr lang="en-US" sz="1200">
                          <a:effectLst/>
                        </a:rPr>
                        <a:t>Project Title: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877" marR="45877" marT="0" marB="0"/>
                </a:tc>
                <a:tc>
                  <a:txBody>
                    <a:bodyPr/>
                    <a:lstStyle/>
                    <a:p>
                      <a:pPr marL="0" marR="0">
                        <a:lnSpc>
                          <a:spcPct val="115000"/>
                        </a:lnSpc>
                        <a:spcBef>
                          <a:spcPts val="0"/>
                        </a:spcBef>
                        <a:spcAft>
                          <a:spcPts val="0"/>
                        </a:spcAft>
                      </a:pPr>
                      <a:r>
                        <a:rPr lang="en-US" sz="1200">
                          <a:effectLst/>
                        </a:rPr>
                        <a:t>School Management Management system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877" marR="45877" marT="0" marB="0"/>
                </a:tc>
                <a:extLst>
                  <a:ext uri="{0D108BD9-81ED-4DB2-BD59-A6C34878D82A}">
                    <a16:rowId xmlns:a16="http://schemas.microsoft.com/office/drawing/2014/main" xmlns="" val="4022979647"/>
                  </a:ext>
                </a:extLst>
              </a:tr>
              <a:tr h="223612">
                <a:tc>
                  <a:txBody>
                    <a:bodyPr/>
                    <a:lstStyle/>
                    <a:p>
                      <a:pPr marL="0" marR="0">
                        <a:lnSpc>
                          <a:spcPct val="115000"/>
                        </a:lnSpc>
                        <a:spcBef>
                          <a:spcPts val="0"/>
                        </a:spcBef>
                        <a:spcAft>
                          <a:spcPts val="0"/>
                        </a:spcAft>
                      </a:pPr>
                      <a:r>
                        <a:rPr lang="en-US" sz="1200">
                          <a:effectLst/>
                        </a:rPr>
                        <a:t>Name of the Company: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877" marR="45877" marT="0" marB="0"/>
                </a:tc>
                <a:tc>
                  <a:txBody>
                    <a:bodyPr/>
                    <a:lstStyle/>
                    <a:p>
                      <a:pPr marL="0" marR="0">
                        <a:lnSpc>
                          <a:spcPct val="115000"/>
                        </a:lnSpc>
                        <a:spcBef>
                          <a:spcPts val="0"/>
                        </a:spcBef>
                        <a:spcAft>
                          <a:spcPts val="0"/>
                        </a:spcAft>
                      </a:pPr>
                      <a:r>
                        <a:rPr lang="en-US" sz="1200">
                          <a:effectLst/>
                        </a:rPr>
                        <a:t>M.E.S. Boys Highschool</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877" marR="45877" marT="0" marB="0"/>
                </a:tc>
                <a:extLst>
                  <a:ext uri="{0D108BD9-81ED-4DB2-BD59-A6C34878D82A}">
                    <a16:rowId xmlns:a16="http://schemas.microsoft.com/office/drawing/2014/main" xmlns="" val="2329476514"/>
                  </a:ext>
                </a:extLst>
              </a:tr>
              <a:tr h="447226">
                <a:tc>
                  <a:txBody>
                    <a:bodyPr/>
                    <a:lstStyle/>
                    <a:p>
                      <a:pPr marL="0" marR="0">
                        <a:lnSpc>
                          <a:spcPct val="115000"/>
                        </a:lnSpc>
                        <a:spcBef>
                          <a:spcPts val="0"/>
                        </a:spcBef>
                        <a:spcAft>
                          <a:spcPts val="0"/>
                        </a:spcAft>
                      </a:pPr>
                      <a:r>
                        <a:rPr lang="en-US" sz="1200" dirty="0">
                          <a:effectLst/>
                        </a:rPr>
                        <a:t>Technology:</a:t>
                      </a:r>
                      <a:endParaRPr lang="en-US" sz="700" dirty="0">
                        <a:effectLst/>
                      </a:endParaRPr>
                    </a:p>
                    <a:p>
                      <a:pPr marL="0" marR="0">
                        <a:lnSpc>
                          <a:spcPct val="115000"/>
                        </a:lnSpc>
                        <a:spcBef>
                          <a:spcPts val="0"/>
                        </a:spcBef>
                        <a:spcAft>
                          <a:spcPts val="0"/>
                        </a:spcAft>
                      </a:pPr>
                      <a:r>
                        <a:rPr lang="en-US" sz="12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877" marR="45877" marT="0" marB="0"/>
                </a:tc>
                <a:tc>
                  <a:txBody>
                    <a:bodyPr/>
                    <a:lstStyle/>
                    <a:p>
                      <a:pPr marL="0" marR="0">
                        <a:lnSpc>
                          <a:spcPct val="115000"/>
                        </a:lnSpc>
                        <a:spcBef>
                          <a:spcPts val="0"/>
                        </a:spcBef>
                        <a:spcAft>
                          <a:spcPts val="0"/>
                        </a:spcAft>
                      </a:pPr>
                      <a:r>
                        <a:rPr lang="en-US" sz="1200">
                          <a:effectLst/>
                        </a:rPr>
                        <a:t>Java</a:t>
                      </a:r>
                      <a:endParaRPr lang="en-US" sz="700">
                        <a:effectLst/>
                      </a:endParaRPr>
                    </a:p>
                    <a:p>
                      <a:pPr marL="0" marR="0">
                        <a:lnSpc>
                          <a:spcPct val="115000"/>
                        </a:lnSpc>
                        <a:spcBef>
                          <a:spcPts val="0"/>
                        </a:spcBef>
                        <a:spcAft>
                          <a:spcPts val="0"/>
                        </a:spcAft>
                      </a:pPr>
                      <a:r>
                        <a:rPr lang="en-US" sz="1200">
                          <a:effectLst/>
                        </a:rPr>
                        <a:t>MS Access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877" marR="45877" marT="0" marB="0"/>
                </a:tc>
                <a:extLst>
                  <a:ext uri="{0D108BD9-81ED-4DB2-BD59-A6C34878D82A}">
                    <a16:rowId xmlns:a16="http://schemas.microsoft.com/office/drawing/2014/main" xmlns="" val="3392890133"/>
                  </a:ext>
                </a:extLst>
              </a:tr>
              <a:tr h="447226">
                <a:tc>
                  <a:txBody>
                    <a:bodyPr/>
                    <a:lstStyle/>
                    <a:p>
                      <a:pPr marL="0" marR="0">
                        <a:lnSpc>
                          <a:spcPct val="115000"/>
                        </a:lnSpc>
                        <a:spcBef>
                          <a:spcPts val="0"/>
                        </a:spcBef>
                        <a:spcAft>
                          <a:spcPts val="0"/>
                        </a:spcAft>
                      </a:pPr>
                      <a:r>
                        <a:rPr lang="en-US" sz="1200">
                          <a:effectLst/>
                        </a:rPr>
                        <a:t>Team Members: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877" marR="45877" marT="0" marB="0"/>
                </a:tc>
                <a:tc>
                  <a:txBody>
                    <a:bodyPr/>
                    <a:lstStyle/>
                    <a:p>
                      <a:pPr marL="0" marR="0">
                        <a:lnSpc>
                          <a:spcPct val="115000"/>
                        </a:lnSpc>
                        <a:spcBef>
                          <a:spcPts val="0"/>
                        </a:spcBef>
                        <a:spcAft>
                          <a:spcPts val="0"/>
                        </a:spcAft>
                      </a:pPr>
                      <a:r>
                        <a:rPr lang="en-US" sz="1200">
                          <a:effectLst/>
                        </a:rPr>
                        <a:t>OmkarSathe</a:t>
                      </a:r>
                      <a:endParaRPr lang="en-US" sz="700">
                        <a:effectLst/>
                      </a:endParaRPr>
                    </a:p>
                    <a:p>
                      <a:pPr marL="0" marR="0">
                        <a:lnSpc>
                          <a:spcPct val="115000"/>
                        </a:lnSpc>
                        <a:spcBef>
                          <a:spcPts val="0"/>
                        </a:spcBef>
                        <a:spcAft>
                          <a:spcPts val="0"/>
                        </a:spcAft>
                      </a:pPr>
                      <a:r>
                        <a:rPr lang="en-US" sz="1200">
                          <a:effectLst/>
                        </a:rPr>
                        <a:t>HrushikeshJagtap</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877" marR="45877" marT="0" marB="0"/>
                </a:tc>
                <a:extLst>
                  <a:ext uri="{0D108BD9-81ED-4DB2-BD59-A6C34878D82A}">
                    <a16:rowId xmlns:a16="http://schemas.microsoft.com/office/drawing/2014/main" xmlns="" val="465743579"/>
                  </a:ext>
                </a:extLst>
              </a:tr>
              <a:tr h="2236126">
                <a:tc>
                  <a:txBody>
                    <a:bodyPr/>
                    <a:lstStyle/>
                    <a:p>
                      <a:pPr marL="0" marR="0">
                        <a:lnSpc>
                          <a:spcPct val="115000"/>
                        </a:lnSpc>
                        <a:spcBef>
                          <a:spcPts val="0"/>
                        </a:spcBef>
                        <a:spcAft>
                          <a:spcPts val="0"/>
                        </a:spcAft>
                      </a:pPr>
                      <a:r>
                        <a:rPr lang="en-US" sz="1200" dirty="0">
                          <a:effectLst/>
                        </a:rPr>
                        <a:t>Objectives:</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877" marR="45877" marT="0" marB="0"/>
                </a:tc>
                <a:tc>
                  <a:txBody>
                    <a:bodyPr/>
                    <a:lstStyle/>
                    <a:p>
                      <a:pPr marL="0" marR="0">
                        <a:lnSpc>
                          <a:spcPct val="115000"/>
                        </a:lnSpc>
                        <a:spcBef>
                          <a:spcPts val="0"/>
                        </a:spcBef>
                        <a:spcAft>
                          <a:spcPts val="0"/>
                        </a:spcAft>
                      </a:pPr>
                      <a:r>
                        <a:rPr lang="en-US" sz="1200" dirty="0">
                          <a:effectLst/>
                        </a:rPr>
                        <a:t>The main objective of the project is to manage the details of the school , students , class &amp; teachers. The project is totally built at administrator end and thus only administrator is guaranteed the access. The purpose of the project is to build an application program to reduce work for managing the schools, class wise admission details.</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877" marR="45877" marT="0" marB="0"/>
                </a:tc>
                <a:extLst>
                  <a:ext uri="{0D108BD9-81ED-4DB2-BD59-A6C34878D82A}">
                    <a16:rowId xmlns:a16="http://schemas.microsoft.com/office/drawing/2014/main" xmlns="" val="1720156519"/>
                  </a:ext>
                </a:extLst>
              </a:tr>
              <a:tr h="1244993">
                <a:tc>
                  <a:txBody>
                    <a:bodyPr/>
                    <a:lstStyle/>
                    <a:p>
                      <a:pPr marL="0" marR="0">
                        <a:lnSpc>
                          <a:spcPct val="115000"/>
                        </a:lnSpc>
                        <a:spcBef>
                          <a:spcPts val="0"/>
                        </a:spcBef>
                        <a:spcAft>
                          <a:spcPts val="0"/>
                        </a:spcAft>
                      </a:pPr>
                      <a:r>
                        <a:rPr lang="en-US" sz="1200">
                          <a:effectLst/>
                        </a:rPr>
                        <a:t>Modules: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877" marR="45877" marT="0" marB="0"/>
                </a:tc>
                <a:tc>
                  <a:txBody>
                    <a:bodyPr/>
                    <a:lstStyle/>
                    <a:p>
                      <a:pPr marL="342900" marR="0" lvl="0" indent="-342900">
                        <a:lnSpc>
                          <a:spcPct val="106000"/>
                        </a:lnSpc>
                        <a:spcBef>
                          <a:spcPts val="0"/>
                        </a:spcBef>
                        <a:spcAft>
                          <a:spcPts val="0"/>
                        </a:spcAft>
                        <a:buFont typeface="+mj-lt"/>
                        <a:buAutoNum type="arabicParenR"/>
                      </a:pPr>
                      <a:r>
                        <a:rPr lang="en-US" sz="1200" dirty="0">
                          <a:effectLst/>
                        </a:rPr>
                        <a:t>Login Module</a:t>
                      </a:r>
                      <a:endParaRPr lang="en-US" sz="700" dirty="0">
                        <a:effectLst/>
                      </a:endParaRPr>
                    </a:p>
                    <a:p>
                      <a:pPr marL="342900" marR="0" lvl="0" indent="-342900">
                        <a:lnSpc>
                          <a:spcPct val="106000"/>
                        </a:lnSpc>
                        <a:spcBef>
                          <a:spcPts val="0"/>
                        </a:spcBef>
                        <a:spcAft>
                          <a:spcPts val="0"/>
                        </a:spcAft>
                        <a:buFont typeface="+mj-lt"/>
                        <a:buAutoNum type="arabicParenR"/>
                      </a:pPr>
                      <a:r>
                        <a:rPr lang="en-US" sz="1200" dirty="0">
                          <a:effectLst/>
                        </a:rPr>
                        <a:t>School Information Module</a:t>
                      </a:r>
                      <a:endParaRPr lang="en-US" sz="700" dirty="0">
                        <a:effectLst/>
                      </a:endParaRPr>
                    </a:p>
                    <a:p>
                      <a:pPr marL="342900" marR="0" lvl="0" indent="-342900">
                        <a:lnSpc>
                          <a:spcPct val="106000"/>
                        </a:lnSpc>
                        <a:spcBef>
                          <a:spcPts val="0"/>
                        </a:spcBef>
                        <a:spcAft>
                          <a:spcPts val="0"/>
                        </a:spcAft>
                        <a:buFont typeface="+mj-lt"/>
                        <a:buAutoNum type="arabicParenR"/>
                      </a:pPr>
                      <a:r>
                        <a:rPr lang="en-US" sz="1200" dirty="0">
                          <a:effectLst/>
                        </a:rPr>
                        <a:t>School Management Module</a:t>
                      </a:r>
                      <a:endParaRPr lang="en-US" sz="700" dirty="0">
                        <a:effectLst/>
                      </a:endParaRPr>
                    </a:p>
                    <a:p>
                      <a:pPr marL="342900" marR="0" lvl="0" indent="-342900">
                        <a:lnSpc>
                          <a:spcPct val="106000"/>
                        </a:lnSpc>
                        <a:spcBef>
                          <a:spcPts val="0"/>
                        </a:spcBef>
                        <a:spcAft>
                          <a:spcPts val="0"/>
                        </a:spcAft>
                        <a:buFont typeface="+mj-lt"/>
                        <a:buAutoNum type="arabicParenR"/>
                      </a:pPr>
                      <a:r>
                        <a:rPr lang="en-US" sz="1200" dirty="0">
                          <a:effectLst/>
                        </a:rPr>
                        <a:t>Fees Payment module</a:t>
                      </a:r>
                      <a:endParaRPr lang="en-US" sz="700" dirty="0">
                        <a:effectLst/>
                      </a:endParaRPr>
                    </a:p>
                    <a:p>
                      <a:pPr marL="342900" marR="0" lvl="0" indent="-342900">
                        <a:lnSpc>
                          <a:spcPct val="106000"/>
                        </a:lnSpc>
                        <a:spcBef>
                          <a:spcPts val="0"/>
                        </a:spcBef>
                        <a:spcAft>
                          <a:spcPts val="0"/>
                        </a:spcAft>
                        <a:buFont typeface="+mj-lt"/>
                        <a:buAutoNum type="arabicParenR"/>
                      </a:pPr>
                      <a:r>
                        <a:rPr lang="en-US" sz="1200" dirty="0">
                          <a:effectLst/>
                        </a:rPr>
                        <a:t>Search Module</a:t>
                      </a:r>
                      <a:endParaRPr lang="en-US" sz="700" dirty="0">
                        <a:effectLst/>
                      </a:endParaRPr>
                    </a:p>
                    <a:p>
                      <a:pPr marL="342900" marR="0" lvl="0" indent="-342900">
                        <a:lnSpc>
                          <a:spcPct val="106000"/>
                        </a:lnSpc>
                        <a:spcBef>
                          <a:spcPts val="0"/>
                        </a:spcBef>
                        <a:spcAft>
                          <a:spcPts val="0"/>
                        </a:spcAft>
                        <a:buFont typeface="+mj-lt"/>
                        <a:buAutoNum type="arabicParenR"/>
                      </a:pPr>
                      <a:r>
                        <a:rPr lang="en-US" sz="1200" dirty="0">
                          <a:effectLst/>
                        </a:rPr>
                        <a:t>Admission Module</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877" marR="45877" marT="0" marB="0"/>
                </a:tc>
                <a:extLst>
                  <a:ext uri="{0D108BD9-81ED-4DB2-BD59-A6C34878D82A}">
                    <a16:rowId xmlns:a16="http://schemas.microsoft.com/office/drawing/2014/main" xmlns="" val="1775641405"/>
                  </a:ext>
                </a:extLst>
              </a:tr>
            </a:tbl>
          </a:graphicData>
        </a:graphic>
      </p:graphicFrame>
    </p:spTree>
    <p:extLst>
      <p:ext uri="{BB962C8B-B14F-4D97-AF65-F5344CB8AC3E}">
        <p14:creationId xmlns:p14="http://schemas.microsoft.com/office/powerpoint/2010/main" val="17478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6499879" cy="980049"/>
          </a:xfrm>
        </p:spPr>
        <p:txBody>
          <a:bodyPr/>
          <a:lstStyle/>
          <a:p>
            <a:r>
              <a:rPr lang="en-US" dirty="0">
                <a:solidFill>
                  <a:schemeClr val="accent3"/>
                </a:solidFill>
              </a:rPr>
              <a:t>Forgot Password</a:t>
            </a:r>
          </a:p>
        </p:txBody>
      </p:sp>
      <p:pic>
        <p:nvPicPr>
          <p:cNvPr id="4" name="Content Placeholder 3"/>
          <p:cNvPicPr>
            <a:picLocks noGrp="1" noChangeAspect="1"/>
          </p:cNvPicPr>
          <p:nvPr>
            <p:ph idx="1"/>
          </p:nvPr>
        </p:nvPicPr>
        <p:blipFill>
          <a:blip r:embed="rId2"/>
          <a:stretch>
            <a:fillRect/>
          </a:stretch>
        </p:blipFill>
        <p:spPr>
          <a:xfrm>
            <a:off x="1941343" y="2039815"/>
            <a:ext cx="6116026" cy="3756074"/>
          </a:xfrm>
        </p:spPr>
      </p:pic>
    </p:spTree>
    <p:extLst>
      <p:ext uri="{BB962C8B-B14F-4D97-AF65-F5344CB8AC3E}">
        <p14:creationId xmlns:p14="http://schemas.microsoft.com/office/powerpoint/2010/main" val="230773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2828211" cy="909711"/>
          </a:xfrm>
        </p:spPr>
        <p:txBody>
          <a:bodyPr/>
          <a:lstStyle/>
          <a:p>
            <a:r>
              <a:rPr lang="en-US" dirty="0">
                <a:solidFill>
                  <a:schemeClr val="accent3"/>
                </a:solidFill>
              </a:rPr>
              <a:t>Reports</a:t>
            </a:r>
          </a:p>
        </p:txBody>
      </p:sp>
      <p:pic>
        <p:nvPicPr>
          <p:cNvPr id="4" name="Content Placeholder 3"/>
          <p:cNvPicPr>
            <a:picLocks noGrp="1" noChangeAspect="1"/>
          </p:cNvPicPr>
          <p:nvPr>
            <p:ph idx="1"/>
          </p:nvPr>
        </p:nvPicPr>
        <p:blipFill>
          <a:blip r:embed="rId2"/>
          <a:stretch>
            <a:fillRect/>
          </a:stretch>
        </p:blipFill>
        <p:spPr>
          <a:xfrm>
            <a:off x="1266093" y="2025161"/>
            <a:ext cx="8563430" cy="3981743"/>
          </a:xfrm>
        </p:spPr>
      </p:pic>
    </p:spTree>
    <p:extLst>
      <p:ext uri="{BB962C8B-B14F-4D97-AF65-F5344CB8AC3E}">
        <p14:creationId xmlns:p14="http://schemas.microsoft.com/office/powerpoint/2010/main" val="60442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91501" y="956017"/>
            <a:ext cx="8060462" cy="4178692"/>
          </a:xfrm>
        </p:spPr>
      </p:pic>
    </p:spTree>
    <p:extLst>
      <p:ext uri="{BB962C8B-B14F-4D97-AF65-F5344CB8AC3E}">
        <p14:creationId xmlns:p14="http://schemas.microsoft.com/office/powerpoint/2010/main" val="344932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64899" y="1561514"/>
            <a:ext cx="7582486" cy="4229686"/>
          </a:xfrm>
        </p:spPr>
      </p:pic>
    </p:spTree>
    <p:extLst>
      <p:ext uri="{BB962C8B-B14F-4D97-AF65-F5344CB8AC3E}">
        <p14:creationId xmlns:p14="http://schemas.microsoft.com/office/powerpoint/2010/main" val="76115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58462" y="1659988"/>
            <a:ext cx="8314006" cy="4131212"/>
          </a:xfrm>
        </p:spPr>
      </p:pic>
    </p:spTree>
    <p:extLst>
      <p:ext uri="{BB962C8B-B14F-4D97-AF65-F5344CB8AC3E}">
        <p14:creationId xmlns:p14="http://schemas.microsoft.com/office/powerpoint/2010/main" val="382588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86598" y="1645920"/>
            <a:ext cx="7779434" cy="4145280"/>
          </a:xfrm>
        </p:spPr>
      </p:pic>
    </p:spTree>
    <p:extLst>
      <p:ext uri="{BB962C8B-B14F-4D97-AF65-F5344CB8AC3E}">
        <p14:creationId xmlns:p14="http://schemas.microsoft.com/office/powerpoint/2010/main" val="152653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80493" y="2095500"/>
            <a:ext cx="8032652" cy="3953608"/>
          </a:xfrm>
        </p:spPr>
      </p:pic>
    </p:spTree>
    <p:extLst>
      <p:ext uri="{BB962C8B-B14F-4D97-AF65-F5344CB8AC3E}">
        <p14:creationId xmlns:p14="http://schemas.microsoft.com/office/powerpoint/2010/main" val="312183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8693" y="2489960"/>
            <a:ext cx="5487005" cy="1406791"/>
          </a:xfrm>
        </p:spPr>
        <p:txBody>
          <a:bodyPr>
            <a:normAutofit/>
          </a:bodyPr>
          <a:lstStyle/>
          <a:p>
            <a:pPr marL="0" indent="0">
              <a:buNone/>
            </a:pPr>
            <a:r>
              <a:rPr lang="en-US" sz="6600" dirty="0">
                <a:solidFill>
                  <a:schemeClr val="accent1">
                    <a:lumMod val="60000"/>
                    <a:lumOff val="40000"/>
                  </a:schemeClr>
                </a:solidFill>
              </a:rPr>
              <a:t>Thank You !!!</a:t>
            </a:r>
          </a:p>
        </p:txBody>
      </p:sp>
    </p:spTree>
    <p:extLst>
      <p:ext uri="{BB962C8B-B14F-4D97-AF65-F5344CB8AC3E}">
        <p14:creationId xmlns:p14="http://schemas.microsoft.com/office/powerpoint/2010/main" val="213643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1"/>
            <a:ext cx="5107177" cy="783102"/>
          </a:xfrm>
        </p:spPr>
        <p:txBody>
          <a:bodyPr/>
          <a:lstStyle/>
          <a:p>
            <a:r>
              <a:rPr lang="en-US" dirty="0">
                <a:solidFill>
                  <a:schemeClr val="accent3"/>
                </a:solidFill>
              </a:rPr>
              <a:t>Project Profile</a:t>
            </a:r>
          </a:p>
        </p:txBody>
      </p:sp>
      <p:sp>
        <p:nvSpPr>
          <p:cNvPr id="3" name="Content Placeholder 2"/>
          <p:cNvSpPr>
            <a:spLocks noGrp="1"/>
          </p:cNvSpPr>
          <p:nvPr>
            <p:ph idx="1"/>
          </p:nvPr>
        </p:nvSpPr>
        <p:spPr>
          <a:xfrm>
            <a:off x="913795" y="1392703"/>
            <a:ext cx="10353762" cy="5275383"/>
          </a:xfrm>
        </p:spPr>
        <p:txBody>
          <a:bodyPr>
            <a:normAutofit/>
          </a:bodyPr>
          <a:lstStyle/>
          <a:p>
            <a:r>
              <a:rPr lang="en-US" dirty="0">
                <a:effectLst/>
              </a:rPr>
              <a:t>School Admission Management is becoming very essential component in education in this modern day age . With the help of school admission  system we can gather all the useful information needed to the management in few clicks . Schools Admission System consists of different modules such as Logic , forms and reports , our main purpose is to create software which will manage the working of these different modules.</a:t>
            </a:r>
          </a:p>
          <a:p>
            <a:r>
              <a:rPr lang="en-US" dirty="0">
                <a:effectLst/>
              </a:rPr>
              <a:t>School Admission System is the Intranet based which will help the student to the admission , view attendance , view Results , etc. With the help of this system admin can easily maintain the records of many students without any paperwork. Admin can find information of any student easily. The software manages the information about various users including faculties , information about subjects offered in various </a:t>
            </a:r>
            <a:r>
              <a:rPr lang="en-US" dirty="0" err="1">
                <a:effectLst/>
              </a:rPr>
              <a:t>semisters</a:t>
            </a:r>
            <a:r>
              <a:rPr lang="en-US" dirty="0">
                <a:effectLst/>
              </a:rPr>
              <a:t>, marks obtained by students in different </a:t>
            </a:r>
            <a:r>
              <a:rPr lang="en-US" dirty="0" err="1">
                <a:effectLst/>
              </a:rPr>
              <a:t>semisters</a:t>
            </a:r>
            <a:r>
              <a:rPr lang="en-US" dirty="0">
                <a:effectLst/>
              </a:rPr>
              <a:t> , daily attendance for employees and students and staff.</a:t>
            </a:r>
          </a:p>
          <a:p>
            <a:endParaRPr lang="en-US" dirty="0"/>
          </a:p>
        </p:txBody>
      </p:sp>
    </p:spTree>
    <p:extLst>
      <p:ext uri="{BB962C8B-B14F-4D97-AF65-F5344CB8AC3E}">
        <p14:creationId xmlns:p14="http://schemas.microsoft.com/office/powerpoint/2010/main" val="357364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1"/>
            <a:ext cx="4825823" cy="867508"/>
          </a:xfrm>
        </p:spPr>
        <p:txBody>
          <a:bodyPr/>
          <a:lstStyle/>
          <a:p>
            <a:r>
              <a:rPr lang="en-US" dirty="0">
                <a:solidFill>
                  <a:schemeClr val="accent3"/>
                </a:solidFill>
              </a:rPr>
              <a:t>Company profile</a:t>
            </a:r>
          </a:p>
        </p:txBody>
      </p:sp>
      <p:sp>
        <p:nvSpPr>
          <p:cNvPr id="3" name="Content Placeholder 2"/>
          <p:cNvSpPr>
            <a:spLocks noGrp="1"/>
          </p:cNvSpPr>
          <p:nvPr>
            <p:ph idx="1"/>
          </p:nvPr>
        </p:nvSpPr>
        <p:spPr>
          <a:xfrm>
            <a:off x="913795" y="1477109"/>
            <a:ext cx="10353762" cy="5134706"/>
          </a:xfrm>
        </p:spPr>
        <p:txBody>
          <a:bodyPr/>
          <a:lstStyle/>
          <a:p>
            <a:r>
              <a:rPr lang="en-US" dirty="0">
                <a:effectLst/>
              </a:rPr>
              <a:t> </a:t>
            </a:r>
            <a:r>
              <a:rPr lang="en-US" b="1" dirty="0">
                <a:effectLst/>
              </a:rPr>
              <a:t>Name of the company</a:t>
            </a:r>
            <a:r>
              <a:rPr lang="en-US" dirty="0">
                <a:effectLst/>
              </a:rPr>
              <a:t> : My Wings Honda Showroom.</a:t>
            </a:r>
          </a:p>
          <a:p>
            <a:pPr lvl="0"/>
            <a:r>
              <a:rPr lang="en-US" b="1" dirty="0">
                <a:effectLst/>
              </a:rPr>
              <a:t>Head Office </a:t>
            </a:r>
            <a:r>
              <a:rPr lang="en-US" dirty="0">
                <a:effectLst/>
              </a:rPr>
              <a:t>: Pune, Maharashtra.</a:t>
            </a:r>
          </a:p>
          <a:p>
            <a:pPr lvl="0"/>
            <a:r>
              <a:rPr lang="en-US" b="1" dirty="0">
                <a:effectLst/>
              </a:rPr>
              <a:t>Key People </a:t>
            </a:r>
            <a:r>
              <a:rPr lang="en-US" dirty="0">
                <a:effectLst/>
              </a:rPr>
              <a:t>:</a:t>
            </a:r>
            <a:r>
              <a:rPr lang="en-US" dirty="0" err="1">
                <a:effectLst/>
              </a:rPr>
              <a:t>Vasudev</a:t>
            </a:r>
            <a:r>
              <a:rPr lang="en-US" dirty="0">
                <a:effectLst/>
              </a:rPr>
              <a:t> </a:t>
            </a:r>
            <a:r>
              <a:rPr lang="en-US" dirty="0" err="1">
                <a:effectLst/>
              </a:rPr>
              <a:t>Balwant</a:t>
            </a:r>
            <a:r>
              <a:rPr lang="en-US" dirty="0">
                <a:effectLst/>
              </a:rPr>
              <a:t> </a:t>
            </a:r>
            <a:r>
              <a:rPr lang="en-US" dirty="0" err="1">
                <a:effectLst/>
              </a:rPr>
              <a:t>Phadke</a:t>
            </a:r>
            <a:r>
              <a:rPr lang="en-US" dirty="0">
                <a:effectLst/>
              </a:rPr>
              <a:t>.</a:t>
            </a:r>
          </a:p>
          <a:p>
            <a:pPr lvl="0"/>
            <a:r>
              <a:rPr lang="en-US" b="1" dirty="0">
                <a:effectLst/>
              </a:rPr>
              <a:t>Website </a:t>
            </a:r>
            <a:r>
              <a:rPr lang="en-US" dirty="0">
                <a:effectLst/>
              </a:rPr>
              <a:t>: bhavehighschool.org</a:t>
            </a:r>
          </a:p>
          <a:p>
            <a:pPr marL="0" indent="0">
              <a:buNone/>
            </a:pPr>
            <a:r>
              <a:rPr lang="en-US" dirty="0">
                <a:effectLst/>
              </a:rPr>
              <a:t> </a:t>
            </a:r>
          </a:p>
          <a:p>
            <a:r>
              <a:rPr lang="en-US" dirty="0" err="1">
                <a:effectLst/>
              </a:rPr>
              <a:t>BhaveHighschool</a:t>
            </a:r>
            <a:r>
              <a:rPr lang="en-US" dirty="0">
                <a:effectLst/>
              </a:rPr>
              <a:t> was established in 1860(Also known as M.E.S. Boys </a:t>
            </a:r>
            <a:r>
              <a:rPr lang="en-US" dirty="0" err="1">
                <a:effectLst/>
              </a:rPr>
              <a:t>Highschool</a:t>
            </a:r>
            <a:r>
              <a:rPr lang="en-US" dirty="0">
                <a:effectLst/>
              </a:rPr>
              <a:t>) is a school and junior college based in Pune , Maharashtra , India .The Institution is run by the Maharashtra Education Society. A Private Education Institution founded by </a:t>
            </a:r>
            <a:r>
              <a:rPr lang="en-US" dirty="0" err="1">
                <a:effectLst/>
              </a:rPr>
              <a:t>Vasudev</a:t>
            </a:r>
            <a:r>
              <a:rPr lang="en-US" dirty="0">
                <a:effectLst/>
              </a:rPr>
              <a:t> </a:t>
            </a:r>
            <a:r>
              <a:rPr lang="en-US" dirty="0" err="1">
                <a:effectLst/>
              </a:rPr>
              <a:t>Balawant</a:t>
            </a:r>
            <a:r>
              <a:rPr lang="en-US" dirty="0">
                <a:effectLst/>
              </a:rPr>
              <a:t> </a:t>
            </a:r>
            <a:r>
              <a:rPr lang="en-US" dirty="0" err="1">
                <a:effectLst/>
              </a:rPr>
              <a:t>Phadke</a:t>
            </a:r>
            <a:r>
              <a:rPr lang="en-US" dirty="0">
                <a:effectLst/>
              </a:rPr>
              <a:t> ,</a:t>
            </a:r>
            <a:r>
              <a:rPr lang="en-US" dirty="0" err="1">
                <a:effectLst/>
              </a:rPr>
              <a:t>Vaman</a:t>
            </a:r>
            <a:r>
              <a:rPr lang="en-US" dirty="0">
                <a:effectLst/>
              </a:rPr>
              <a:t> </a:t>
            </a:r>
            <a:r>
              <a:rPr lang="en-US" dirty="0" err="1">
                <a:effectLst/>
              </a:rPr>
              <a:t>Prabhakar</a:t>
            </a:r>
            <a:r>
              <a:rPr lang="en-US" dirty="0">
                <a:effectLst/>
              </a:rPr>
              <a:t> </a:t>
            </a:r>
            <a:r>
              <a:rPr lang="en-US" dirty="0" err="1">
                <a:effectLst/>
              </a:rPr>
              <a:t>Bhave</a:t>
            </a:r>
            <a:r>
              <a:rPr lang="en-US" dirty="0">
                <a:effectLst/>
              </a:rPr>
              <a:t> and </a:t>
            </a:r>
            <a:r>
              <a:rPr lang="en-US" dirty="0" err="1">
                <a:effectLst/>
              </a:rPr>
              <a:t>Laxman</a:t>
            </a:r>
            <a:r>
              <a:rPr lang="en-US" dirty="0">
                <a:effectLst/>
              </a:rPr>
              <a:t> </a:t>
            </a:r>
            <a:r>
              <a:rPr lang="en-US" dirty="0" err="1">
                <a:effectLst/>
              </a:rPr>
              <a:t>Narhar</a:t>
            </a:r>
            <a:r>
              <a:rPr lang="en-US" dirty="0">
                <a:effectLst/>
              </a:rPr>
              <a:t> </a:t>
            </a:r>
            <a:r>
              <a:rPr lang="en-US" dirty="0" err="1">
                <a:effectLst/>
              </a:rPr>
              <a:t>Indapurkar</a:t>
            </a:r>
            <a:r>
              <a:rPr lang="en-US" dirty="0">
                <a:effectLst/>
              </a:rPr>
              <a:t> in 1860.</a:t>
            </a:r>
          </a:p>
          <a:p>
            <a:endParaRPr lang="en-US" dirty="0"/>
          </a:p>
        </p:txBody>
      </p:sp>
    </p:spTree>
    <p:extLst>
      <p:ext uri="{BB962C8B-B14F-4D97-AF65-F5344CB8AC3E}">
        <p14:creationId xmlns:p14="http://schemas.microsoft.com/office/powerpoint/2010/main" val="106725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1"/>
            <a:ext cx="7132925" cy="769034"/>
          </a:xfrm>
        </p:spPr>
        <p:txBody>
          <a:bodyPr/>
          <a:lstStyle/>
          <a:p>
            <a:r>
              <a:rPr lang="en-US" dirty="0">
                <a:solidFill>
                  <a:schemeClr val="accent3"/>
                </a:solidFill>
              </a:rPr>
              <a:t>Context level diagram</a:t>
            </a:r>
          </a:p>
        </p:txBody>
      </p:sp>
      <p:pic>
        <p:nvPicPr>
          <p:cNvPr id="4" name="Content Placeholder 3"/>
          <p:cNvPicPr>
            <a:picLocks noGrp="1" noChangeAspect="1"/>
          </p:cNvPicPr>
          <p:nvPr>
            <p:ph idx="1"/>
          </p:nvPr>
        </p:nvPicPr>
        <p:blipFill>
          <a:blip r:embed="rId2"/>
          <a:stretch>
            <a:fillRect/>
          </a:stretch>
        </p:blipFill>
        <p:spPr>
          <a:xfrm>
            <a:off x="1645920" y="1772530"/>
            <a:ext cx="8693834" cy="4656406"/>
          </a:xfrm>
        </p:spPr>
      </p:pic>
    </p:spTree>
    <p:extLst>
      <p:ext uri="{BB962C8B-B14F-4D97-AF65-F5344CB8AC3E}">
        <p14:creationId xmlns:p14="http://schemas.microsoft.com/office/powerpoint/2010/main" val="4036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1"/>
            <a:ext cx="6218525" cy="586154"/>
          </a:xfrm>
        </p:spPr>
        <p:txBody>
          <a:bodyPr/>
          <a:lstStyle/>
          <a:p>
            <a:r>
              <a:rPr lang="en-US" dirty="0">
                <a:solidFill>
                  <a:schemeClr val="accent3"/>
                </a:solidFill>
              </a:rPr>
              <a:t>Data flow diagram</a:t>
            </a:r>
          </a:p>
        </p:txBody>
      </p:sp>
      <p:pic>
        <p:nvPicPr>
          <p:cNvPr id="4" name="Content Placeholder 3"/>
          <p:cNvPicPr>
            <a:picLocks noGrp="1" noChangeAspect="1"/>
          </p:cNvPicPr>
          <p:nvPr>
            <p:ph idx="1"/>
          </p:nvPr>
        </p:nvPicPr>
        <p:blipFill>
          <a:blip r:embed="rId2"/>
          <a:stretch>
            <a:fillRect/>
          </a:stretch>
        </p:blipFill>
        <p:spPr>
          <a:xfrm>
            <a:off x="913795" y="1439225"/>
            <a:ext cx="7821116" cy="2429390"/>
          </a:xfrm>
        </p:spPr>
      </p:pic>
      <p:pic>
        <p:nvPicPr>
          <p:cNvPr id="5" name="Picture 4"/>
          <p:cNvPicPr>
            <a:picLocks noChangeAspect="1"/>
          </p:cNvPicPr>
          <p:nvPr/>
        </p:nvPicPr>
        <p:blipFill>
          <a:blip r:embed="rId3"/>
          <a:stretch>
            <a:fillRect/>
          </a:stretch>
        </p:blipFill>
        <p:spPr>
          <a:xfrm>
            <a:off x="913796" y="4178593"/>
            <a:ext cx="7821116" cy="2410161"/>
          </a:xfrm>
          <a:prstGeom prst="rect">
            <a:avLst/>
          </a:prstGeom>
        </p:spPr>
      </p:pic>
    </p:spTree>
    <p:extLst>
      <p:ext uri="{BB962C8B-B14F-4D97-AF65-F5344CB8AC3E}">
        <p14:creationId xmlns:p14="http://schemas.microsoft.com/office/powerpoint/2010/main" val="117543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43361" y="387016"/>
            <a:ext cx="7935432" cy="2862621"/>
          </a:xfrm>
        </p:spPr>
      </p:pic>
      <p:pic>
        <p:nvPicPr>
          <p:cNvPr id="5" name="Picture 4"/>
          <p:cNvPicPr>
            <a:picLocks noChangeAspect="1"/>
          </p:cNvPicPr>
          <p:nvPr/>
        </p:nvPicPr>
        <p:blipFill>
          <a:blip r:embed="rId3"/>
          <a:stretch>
            <a:fillRect/>
          </a:stretch>
        </p:blipFill>
        <p:spPr>
          <a:xfrm>
            <a:off x="843361" y="3418669"/>
            <a:ext cx="7935432" cy="3143689"/>
          </a:xfrm>
          <a:prstGeom prst="rect">
            <a:avLst/>
          </a:prstGeom>
        </p:spPr>
      </p:pic>
    </p:spTree>
    <p:extLst>
      <p:ext uri="{BB962C8B-B14F-4D97-AF65-F5344CB8AC3E}">
        <p14:creationId xmlns:p14="http://schemas.microsoft.com/office/powerpoint/2010/main" val="311129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1"/>
            <a:ext cx="7948850" cy="600222"/>
          </a:xfrm>
        </p:spPr>
        <p:txBody>
          <a:bodyPr/>
          <a:lstStyle/>
          <a:p>
            <a:r>
              <a:rPr lang="en-US" dirty="0">
                <a:solidFill>
                  <a:schemeClr val="accent3"/>
                </a:solidFill>
              </a:rPr>
              <a:t>Entity relationship diagram</a:t>
            </a:r>
          </a:p>
        </p:txBody>
      </p:sp>
      <p:pic>
        <p:nvPicPr>
          <p:cNvPr id="4" name="Content Placeholder 3"/>
          <p:cNvPicPr>
            <a:picLocks noGrp="1" noChangeAspect="1"/>
          </p:cNvPicPr>
          <p:nvPr>
            <p:ph idx="1"/>
          </p:nvPr>
        </p:nvPicPr>
        <p:blipFill>
          <a:blip r:embed="rId2"/>
          <a:stretch>
            <a:fillRect/>
          </a:stretch>
        </p:blipFill>
        <p:spPr>
          <a:xfrm>
            <a:off x="1083212" y="1505243"/>
            <a:ext cx="9777046" cy="5176911"/>
          </a:xfrm>
        </p:spPr>
      </p:pic>
    </p:spTree>
    <p:extLst>
      <p:ext uri="{BB962C8B-B14F-4D97-AF65-F5344CB8AC3E}">
        <p14:creationId xmlns:p14="http://schemas.microsoft.com/office/powerpoint/2010/main" val="9661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90" y="-19354"/>
            <a:ext cx="3939559" cy="867508"/>
          </a:xfrm>
        </p:spPr>
        <p:txBody>
          <a:bodyPr/>
          <a:lstStyle/>
          <a:p>
            <a:r>
              <a:rPr lang="en-US" dirty="0">
                <a:solidFill>
                  <a:schemeClr val="accent3"/>
                </a:solidFill>
              </a:rPr>
              <a:t>Table design</a:t>
            </a:r>
          </a:p>
        </p:txBody>
      </p:sp>
      <p:graphicFrame>
        <p:nvGraphicFramePr>
          <p:cNvPr id="4" name="Table 3"/>
          <p:cNvGraphicFramePr>
            <a:graphicFrameLocks noGrp="1"/>
          </p:cNvGraphicFramePr>
          <p:nvPr>
            <p:extLst>
              <p:ext uri="{D42A27DB-BD31-4B8C-83A1-F6EECF244321}">
                <p14:modId xmlns:p14="http://schemas.microsoft.com/office/powerpoint/2010/main" val="2734535923"/>
              </p:ext>
            </p:extLst>
          </p:nvPr>
        </p:nvGraphicFramePr>
        <p:xfrm>
          <a:off x="1167011" y="1282315"/>
          <a:ext cx="10481038" cy="1367126"/>
        </p:xfrm>
        <a:graphic>
          <a:graphicData uri="http://schemas.openxmlformats.org/drawingml/2006/table">
            <a:tbl>
              <a:tblPr firstRow="1" firstCol="1" bandRow="1">
                <a:tableStyleId>{5C22544A-7EE6-4342-B048-85BDC9FD1C3A}</a:tableStyleId>
              </a:tblPr>
              <a:tblGrid>
                <a:gridCol w="2010133">
                  <a:extLst>
                    <a:ext uri="{9D8B030D-6E8A-4147-A177-3AD203B41FA5}">
                      <a16:colId xmlns:a16="http://schemas.microsoft.com/office/drawing/2014/main" xmlns="" val="2255464"/>
                    </a:ext>
                  </a:extLst>
                </a:gridCol>
                <a:gridCol w="1952402">
                  <a:extLst>
                    <a:ext uri="{9D8B030D-6E8A-4147-A177-3AD203B41FA5}">
                      <a16:colId xmlns:a16="http://schemas.microsoft.com/office/drawing/2014/main" xmlns="" val="870469090"/>
                    </a:ext>
                  </a:extLst>
                </a:gridCol>
                <a:gridCol w="1940856">
                  <a:extLst>
                    <a:ext uri="{9D8B030D-6E8A-4147-A177-3AD203B41FA5}">
                      <a16:colId xmlns:a16="http://schemas.microsoft.com/office/drawing/2014/main" xmlns="" val="1423656540"/>
                    </a:ext>
                  </a:extLst>
                </a:gridCol>
                <a:gridCol w="1954502">
                  <a:extLst>
                    <a:ext uri="{9D8B030D-6E8A-4147-A177-3AD203B41FA5}">
                      <a16:colId xmlns:a16="http://schemas.microsoft.com/office/drawing/2014/main" xmlns="" val="2088336984"/>
                    </a:ext>
                  </a:extLst>
                </a:gridCol>
                <a:gridCol w="2623145">
                  <a:extLst>
                    <a:ext uri="{9D8B030D-6E8A-4147-A177-3AD203B41FA5}">
                      <a16:colId xmlns:a16="http://schemas.microsoft.com/office/drawing/2014/main" xmlns="" val="2111360322"/>
                    </a:ext>
                  </a:extLst>
                </a:gridCol>
              </a:tblGrid>
              <a:tr h="348230">
                <a:tc>
                  <a:txBody>
                    <a:bodyPr/>
                    <a:lstStyle/>
                    <a:p>
                      <a:pPr marL="0" marR="0">
                        <a:lnSpc>
                          <a:spcPct val="115000"/>
                        </a:lnSpc>
                        <a:spcBef>
                          <a:spcPts val="0"/>
                        </a:spcBef>
                        <a:spcAft>
                          <a:spcPts val="0"/>
                        </a:spcAft>
                      </a:pPr>
                      <a:r>
                        <a:rPr lang="en-US" sz="1400" dirty="0">
                          <a:effectLst/>
                        </a:rPr>
                        <a:t>Column 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Datatype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739507907"/>
                  </a:ext>
                </a:extLst>
              </a:tr>
              <a:tr h="339632">
                <a:tc>
                  <a:txBody>
                    <a:bodyPr/>
                    <a:lstStyle/>
                    <a:p>
                      <a:pPr marL="0" marR="0">
                        <a:lnSpc>
                          <a:spcPct val="115000"/>
                        </a:lnSpc>
                        <a:spcBef>
                          <a:spcPts val="0"/>
                        </a:spcBef>
                        <a:spcAft>
                          <a:spcPts val="0"/>
                        </a:spcAft>
                      </a:pPr>
                      <a:r>
                        <a:rPr lang="en-US" sz="1400">
                          <a:effectLst/>
                        </a:rPr>
                        <a:t>usernm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Primary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User Name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991401104"/>
                  </a:ext>
                </a:extLst>
              </a:tr>
              <a:tr h="339632">
                <a:tc>
                  <a:txBody>
                    <a:bodyPr/>
                    <a:lstStyle/>
                    <a:p>
                      <a:pPr marL="0" marR="0">
                        <a:lnSpc>
                          <a:spcPct val="115000"/>
                        </a:lnSpc>
                        <a:spcBef>
                          <a:spcPts val="0"/>
                        </a:spcBef>
                        <a:spcAft>
                          <a:spcPts val="0"/>
                        </a:spcAft>
                      </a:pPr>
                      <a:r>
                        <a:rPr lang="en-US" sz="1400">
                          <a:effectLst/>
                        </a:rPr>
                        <a:t>password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Login password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420286137"/>
                  </a:ext>
                </a:extLst>
              </a:tr>
              <a:tr h="339632">
                <a:tc>
                  <a:txBody>
                    <a:bodyPr/>
                    <a:lstStyle/>
                    <a:p>
                      <a:pPr marL="0" marR="0">
                        <a:lnSpc>
                          <a:spcPct val="115000"/>
                        </a:lnSpc>
                        <a:spcBef>
                          <a:spcPts val="0"/>
                        </a:spcBef>
                        <a:spcAft>
                          <a:spcPts val="0"/>
                        </a:spcAft>
                      </a:pPr>
                      <a:r>
                        <a:rPr lang="en-US" sz="1400">
                          <a:effectLst/>
                        </a:rPr>
                        <a:t>que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Security Question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085552709"/>
                  </a:ext>
                </a:extLst>
              </a:tr>
            </a:tbl>
          </a:graphicData>
        </a:graphic>
      </p:graphicFrame>
      <p:sp>
        <p:nvSpPr>
          <p:cNvPr id="6" name="TextBox 5"/>
          <p:cNvSpPr txBox="1"/>
          <p:nvPr/>
        </p:nvSpPr>
        <p:spPr>
          <a:xfrm>
            <a:off x="1124503" y="611551"/>
            <a:ext cx="2617198" cy="646331"/>
          </a:xfrm>
          <a:prstGeom prst="rect">
            <a:avLst/>
          </a:prstGeom>
          <a:noFill/>
        </p:spPr>
        <p:txBody>
          <a:bodyPr wrap="square" rtlCol="0">
            <a:spAutoFit/>
          </a:bodyPr>
          <a:lstStyle/>
          <a:p>
            <a:r>
              <a:rPr lang="en-US" dirty="0">
                <a:solidFill>
                  <a:schemeClr val="accent4"/>
                </a:solidFill>
              </a:rPr>
              <a:t>Table no. 1 </a:t>
            </a:r>
          </a:p>
          <a:p>
            <a:r>
              <a:rPr lang="en-US" dirty="0">
                <a:solidFill>
                  <a:schemeClr val="accent4"/>
                </a:solidFill>
              </a:rPr>
              <a:t>Login Master</a:t>
            </a:r>
          </a:p>
        </p:txBody>
      </p:sp>
      <p:sp>
        <p:nvSpPr>
          <p:cNvPr id="8" name="TextBox 7"/>
          <p:cNvSpPr txBox="1"/>
          <p:nvPr/>
        </p:nvSpPr>
        <p:spPr>
          <a:xfrm>
            <a:off x="1167011" y="2714898"/>
            <a:ext cx="4234983" cy="923330"/>
          </a:xfrm>
          <a:prstGeom prst="rect">
            <a:avLst/>
          </a:prstGeom>
          <a:noFill/>
        </p:spPr>
        <p:txBody>
          <a:bodyPr wrap="square" rtlCol="0">
            <a:spAutoFit/>
          </a:bodyPr>
          <a:lstStyle/>
          <a:p>
            <a:r>
              <a:rPr lang="en-US" dirty="0">
                <a:solidFill>
                  <a:schemeClr val="accent4"/>
                </a:solidFill>
              </a:rPr>
              <a:t>Table no. 2</a:t>
            </a:r>
          </a:p>
          <a:p>
            <a:r>
              <a:rPr lang="en-US" dirty="0">
                <a:solidFill>
                  <a:schemeClr val="accent4"/>
                </a:solidFill>
              </a:rPr>
              <a:t>Fifth Standard Admission Master</a:t>
            </a:r>
          </a:p>
          <a:p>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179164036"/>
              </p:ext>
            </p:extLst>
          </p:nvPr>
        </p:nvGraphicFramePr>
        <p:xfrm>
          <a:off x="1167011" y="3399075"/>
          <a:ext cx="10481038" cy="3339349"/>
        </p:xfrm>
        <a:graphic>
          <a:graphicData uri="http://schemas.openxmlformats.org/drawingml/2006/table">
            <a:tbl>
              <a:tblPr firstRow="1" firstCol="1" bandRow="1">
                <a:tableStyleId>{5C22544A-7EE6-4342-B048-85BDC9FD1C3A}</a:tableStyleId>
              </a:tblPr>
              <a:tblGrid>
                <a:gridCol w="1963947">
                  <a:extLst>
                    <a:ext uri="{9D8B030D-6E8A-4147-A177-3AD203B41FA5}">
                      <a16:colId xmlns:a16="http://schemas.microsoft.com/office/drawing/2014/main" xmlns="" val="3902881270"/>
                    </a:ext>
                  </a:extLst>
                </a:gridCol>
                <a:gridCol w="1961849">
                  <a:extLst>
                    <a:ext uri="{9D8B030D-6E8A-4147-A177-3AD203B41FA5}">
                      <a16:colId xmlns:a16="http://schemas.microsoft.com/office/drawing/2014/main" xmlns="" val="1038555409"/>
                    </a:ext>
                  </a:extLst>
                </a:gridCol>
                <a:gridCol w="1761360">
                  <a:extLst>
                    <a:ext uri="{9D8B030D-6E8A-4147-A177-3AD203B41FA5}">
                      <a16:colId xmlns:a16="http://schemas.microsoft.com/office/drawing/2014/main" xmlns="" val="1777537749"/>
                    </a:ext>
                  </a:extLst>
                </a:gridCol>
                <a:gridCol w="1794950">
                  <a:extLst>
                    <a:ext uri="{9D8B030D-6E8A-4147-A177-3AD203B41FA5}">
                      <a16:colId xmlns:a16="http://schemas.microsoft.com/office/drawing/2014/main" xmlns="" val="614987737"/>
                    </a:ext>
                  </a:extLst>
                </a:gridCol>
                <a:gridCol w="2998932">
                  <a:extLst>
                    <a:ext uri="{9D8B030D-6E8A-4147-A177-3AD203B41FA5}">
                      <a16:colId xmlns:a16="http://schemas.microsoft.com/office/drawing/2014/main" xmlns="" val="1534830364"/>
                    </a:ext>
                  </a:extLst>
                </a:gridCol>
              </a:tblGrid>
              <a:tr h="256873">
                <a:tc>
                  <a:txBody>
                    <a:bodyPr/>
                    <a:lstStyle/>
                    <a:p>
                      <a:pPr marL="0" marR="0">
                        <a:lnSpc>
                          <a:spcPct val="115000"/>
                        </a:lnSpc>
                        <a:spcBef>
                          <a:spcPts val="0"/>
                        </a:spcBef>
                        <a:spcAft>
                          <a:spcPts val="0"/>
                        </a:spcAft>
                      </a:pPr>
                      <a:r>
                        <a:rPr lang="en-US" sz="1400">
                          <a:effectLst/>
                        </a:rPr>
                        <a:t>Column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Datatype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114302489"/>
                  </a:ext>
                </a:extLst>
              </a:tr>
              <a:tr h="256873">
                <a:tc>
                  <a:txBody>
                    <a:bodyPr/>
                    <a:lstStyle/>
                    <a:p>
                      <a:pPr marL="0" marR="0">
                        <a:lnSpc>
                          <a:spcPct val="115000"/>
                        </a:lnSpc>
                        <a:spcBef>
                          <a:spcPts val="0"/>
                        </a:spcBef>
                        <a:spcAft>
                          <a:spcPts val="0"/>
                        </a:spcAft>
                      </a:pPr>
                      <a:r>
                        <a:rPr lang="en-US" sz="1400">
                          <a:effectLst/>
                        </a:rPr>
                        <a:t>Stud_id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Primary key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130062070"/>
                  </a:ext>
                </a:extLst>
              </a:tr>
              <a:tr h="256873">
                <a:tc>
                  <a:txBody>
                    <a:bodyPr/>
                    <a:lstStyle/>
                    <a:p>
                      <a:pPr marL="0" marR="0">
                        <a:lnSpc>
                          <a:spcPct val="115000"/>
                        </a:lnSpc>
                        <a:spcBef>
                          <a:spcPts val="0"/>
                        </a:spcBef>
                        <a:spcAft>
                          <a:spcPts val="0"/>
                        </a:spcAft>
                      </a:pPr>
                      <a:r>
                        <a:rPr lang="en-US" sz="1400" dirty="0" err="1">
                          <a:effectLst/>
                        </a:rPr>
                        <a:t>Stud_fname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 First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30250114"/>
                  </a:ext>
                </a:extLst>
              </a:tr>
              <a:tr h="256873">
                <a:tc>
                  <a:txBody>
                    <a:bodyPr/>
                    <a:lstStyle/>
                    <a:p>
                      <a:pPr marL="0" marR="0">
                        <a:lnSpc>
                          <a:spcPct val="115000"/>
                        </a:lnSpc>
                        <a:spcBef>
                          <a:spcPts val="0"/>
                        </a:spcBef>
                        <a:spcAft>
                          <a:spcPts val="0"/>
                        </a:spcAft>
                      </a:pPr>
                      <a:r>
                        <a:rPr lang="en-US" sz="1400">
                          <a:effectLst/>
                        </a:rPr>
                        <a:t>Stud_mname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 Middle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505004857"/>
                  </a:ext>
                </a:extLst>
              </a:tr>
              <a:tr h="256873">
                <a:tc>
                  <a:txBody>
                    <a:bodyPr/>
                    <a:lstStyle/>
                    <a:p>
                      <a:pPr marL="0" marR="0">
                        <a:lnSpc>
                          <a:spcPct val="115000"/>
                        </a:lnSpc>
                        <a:spcBef>
                          <a:spcPts val="0"/>
                        </a:spcBef>
                        <a:spcAft>
                          <a:spcPts val="0"/>
                        </a:spcAft>
                      </a:pPr>
                      <a:r>
                        <a:rPr lang="en-US" sz="1400">
                          <a:effectLst/>
                        </a:rPr>
                        <a:t>Stud_surname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StudentSurname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606052383"/>
                  </a:ext>
                </a:extLst>
              </a:tr>
              <a:tr h="256873">
                <a:tc>
                  <a:txBody>
                    <a:bodyPr/>
                    <a:lstStyle/>
                    <a:p>
                      <a:pPr marL="0" marR="0">
                        <a:lnSpc>
                          <a:spcPct val="115000"/>
                        </a:lnSpc>
                        <a:spcBef>
                          <a:spcPts val="0"/>
                        </a:spcBef>
                        <a:spcAft>
                          <a:spcPts val="0"/>
                        </a:spcAft>
                      </a:pPr>
                      <a:r>
                        <a:rPr lang="en-US" sz="1400">
                          <a:effectLst/>
                        </a:rPr>
                        <a:t>dob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Date of Birth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61658243"/>
                  </a:ext>
                </a:extLst>
              </a:tr>
              <a:tr h="256873">
                <a:tc>
                  <a:txBody>
                    <a:bodyPr/>
                    <a:lstStyle/>
                    <a:p>
                      <a:pPr marL="0" marR="0">
                        <a:lnSpc>
                          <a:spcPct val="115000"/>
                        </a:lnSpc>
                        <a:spcBef>
                          <a:spcPts val="0"/>
                        </a:spcBef>
                        <a:spcAft>
                          <a:spcPts val="0"/>
                        </a:spcAft>
                      </a:pPr>
                      <a:r>
                        <a:rPr lang="en-US" sz="1400">
                          <a:effectLst/>
                        </a:rPr>
                        <a:t>contact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Contact 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675182311"/>
                  </a:ext>
                </a:extLst>
              </a:tr>
              <a:tr h="256873">
                <a:tc>
                  <a:txBody>
                    <a:bodyPr/>
                    <a:lstStyle/>
                    <a:p>
                      <a:pPr marL="0" marR="0">
                        <a:lnSpc>
                          <a:spcPct val="115000"/>
                        </a:lnSpc>
                        <a:spcBef>
                          <a:spcPts val="0"/>
                        </a:spcBef>
                        <a:spcAft>
                          <a:spcPts val="0"/>
                        </a:spcAft>
                      </a:pPr>
                      <a:r>
                        <a:rPr lang="en-US" sz="1400">
                          <a:effectLst/>
                        </a:rPr>
                        <a:t>address1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Address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521232929"/>
                  </a:ext>
                </a:extLst>
              </a:tr>
              <a:tr h="256873">
                <a:tc>
                  <a:txBody>
                    <a:bodyPr/>
                    <a:lstStyle/>
                    <a:p>
                      <a:pPr marL="0" marR="0">
                        <a:lnSpc>
                          <a:spcPct val="115000"/>
                        </a:lnSpc>
                        <a:spcBef>
                          <a:spcPts val="0"/>
                        </a:spcBef>
                        <a:spcAft>
                          <a:spcPts val="0"/>
                        </a:spcAft>
                      </a:pPr>
                      <a:r>
                        <a:rPr lang="en-US" sz="1400">
                          <a:effectLst/>
                        </a:rPr>
                        <a:t>address2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Address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16173222"/>
                  </a:ext>
                </a:extLst>
              </a:tr>
              <a:tr h="256873">
                <a:tc>
                  <a:txBody>
                    <a:bodyPr/>
                    <a:lstStyle/>
                    <a:p>
                      <a:pPr marL="0" marR="0">
                        <a:lnSpc>
                          <a:spcPct val="115000"/>
                        </a:lnSpc>
                        <a:spcBef>
                          <a:spcPts val="0"/>
                        </a:spcBef>
                        <a:spcAft>
                          <a:spcPts val="0"/>
                        </a:spcAft>
                      </a:pPr>
                      <a:r>
                        <a:rPr lang="en-US" sz="1400">
                          <a:effectLst/>
                        </a:rPr>
                        <a:t>houseno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House 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21891705"/>
                  </a:ext>
                </a:extLst>
              </a:tr>
              <a:tr h="256873">
                <a:tc>
                  <a:txBody>
                    <a:bodyPr/>
                    <a:lstStyle/>
                    <a:p>
                      <a:pPr marL="0" marR="0">
                        <a:lnSpc>
                          <a:spcPct val="115000"/>
                        </a:lnSpc>
                        <a:spcBef>
                          <a:spcPts val="0"/>
                        </a:spcBef>
                        <a:spcAft>
                          <a:spcPts val="0"/>
                        </a:spcAft>
                      </a:pPr>
                      <a:r>
                        <a:rPr lang="en-US" sz="1400">
                          <a:effectLst/>
                        </a:rPr>
                        <a:t>pincode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Pincode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935389073"/>
                  </a:ext>
                </a:extLst>
              </a:tr>
              <a:tr h="256873">
                <a:tc>
                  <a:txBody>
                    <a:bodyPr/>
                    <a:lstStyle/>
                    <a:p>
                      <a:pPr marL="0" marR="0">
                        <a:lnSpc>
                          <a:spcPct val="115000"/>
                        </a:lnSpc>
                        <a:spcBef>
                          <a:spcPts val="0"/>
                        </a:spcBef>
                        <a:spcAft>
                          <a:spcPts val="0"/>
                        </a:spcAft>
                      </a:pPr>
                      <a:r>
                        <a:rPr lang="en-US" sz="1400">
                          <a:effectLst/>
                        </a:rPr>
                        <a:t>medium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Medium for admission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894028231"/>
                  </a:ext>
                </a:extLst>
              </a:tr>
              <a:tr h="256873">
                <a:tc>
                  <a:txBody>
                    <a:bodyPr/>
                    <a:lstStyle/>
                    <a:p>
                      <a:pPr marL="0" marR="0">
                        <a:lnSpc>
                          <a:spcPct val="115000"/>
                        </a:lnSpc>
                        <a:spcBef>
                          <a:spcPts val="0"/>
                        </a:spcBef>
                        <a:spcAft>
                          <a:spcPts val="0"/>
                        </a:spcAft>
                      </a:pPr>
                      <a:r>
                        <a:rPr lang="en-US" sz="1400">
                          <a:effectLst/>
                        </a:rPr>
                        <a:t>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Text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Picture of students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016675790"/>
                  </a:ext>
                </a:extLst>
              </a:tr>
            </a:tbl>
          </a:graphicData>
        </a:graphic>
      </p:graphicFrame>
    </p:spTree>
    <p:extLst>
      <p:ext uri="{BB962C8B-B14F-4D97-AF65-F5344CB8AC3E}">
        <p14:creationId xmlns:p14="http://schemas.microsoft.com/office/powerpoint/2010/main" val="3300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177</TotalTime>
  <Words>954</Words>
  <Application>Microsoft Office PowerPoint</Application>
  <PresentationFormat>Widescreen</PresentationFormat>
  <Paragraphs>474</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Bookman Old Style</vt:lpstr>
      <vt:lpstr>Calibri</vt:lpstr>
      <vt:lpstr>Rockwell</vt:lpstr>
      <vt:lpstr>Times New Roman</vt:lpstr>
      <vt:lpstr>Damask</vt:lpstr>
      <vt:lpstr>PowerPoint Presentation</vt:lpstr>
      <vt:lpstr>Synopsis</vt:lpstr>
      <vt:lpstr>Project Profile</vt:lpstr>
      <vt:lpstr>Company profile</vt:lpstr>
      <vt:lpstr>Context level diagram</vt:lpstr>
      <vt:lpstr>Data flow diagram</vt:lpstr>
      <vt:lpstr>PowerPoint Presentation</vt:lpstr>
      <vt:lpstr>Entity relationship diagram</vt:lpstr>
      <vt:lpstr>Table design</vt:lpstr>
      <vt:lpstr>PowerPoint Presentation</vt:lpstr>
      <vt:lpstr>PowerPoint Presentation</vt:lpstr>
      <vt:lpstr>PowerPoint Presentation</vt:lpstr>
      <vt:lpstr>PowerPoint Presentation</vt:lpstr>
      <vt:lpstr>PowerPoint Presentation</vt:lpstr>
      <vt:lpstr>Login Form</vt:lpstr>
      <vt:lpstr>MDI Form</vt:lpstr>
      <vt:lpstr>Admission Form</vt:lpstr>
      <vt:lpstr>Search Form</vt:lpstr>
      <vt:lpstr>Update Form</vt:lpstr>
      <vt:lpstr>Forgot Password</vt:lpstr>
      <vt:lpstr>Reports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13</cp:revision>
  <dcterms:created xsi:type="dcterms:W3CDTF">2019-03-09T04:53:42Z</dcterms:created>
  <dcterms:modified xsi:type="dcterms:W3CDTF">2019-03-09T08:31:36Z</dcterms:modified>
</cp:coreProperties>
</file>